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1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5"/>
  </p:sldMasterIdLst>
  <p:notesMasterIdLst>
    <p:notesMasterId r:id="rId6"/>
  </p:notesMasterIdLst>
  <p:sldIdLst>
    <p:sldId id="256" r:id="rId7"/>
  </p:sldIdLst>
  <p:sldSz cy="9906000" cx="6858000"/>
  <p:notesSz cx="6858000" cy="9144000"/>
  <p:embeddedFontLst>
    <p:embeddedFont>
      <p:font typeface="Tahoma"/>
      <p:regular r:id="rId8"/>
      <p:bold r:id="rId9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  <p:ext uri="http://customooxmlschemas.google.com/">
      <go:slidesCustomData xmlns:go="http://customooxmlschemas.google.com/" r:id="rId10" roundtripDataSignature="AMtx7mjpH35mX1dxk6oB3/rCYg3MWJZ3b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54701B5E-6C06-49CF-B729-9C5592F88F15}">
  <a:tblStyle styleId="{54701B5E-6C06-49CF-B729-9C5592F88F15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cap="flat" cmpd="sng" w="127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127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127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127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127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127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insideV>
        </a:tcBdr>
        <a:fill>
          <a:solidFill>
            <a:srgbClr val="FFFFFF">
              <a:alpha val="0"/>
            </a:srgbClr>
          </a:solidFill>
        </a:fill>
      </a:tc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3120" orient="horz"/>
        <p:guide pos="216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10" Type="http://customschemas.google.com/relationships/presentationmetadata" Target="metadata"/><Relationship Id="rId9" Type="http://schemas.openxmlformats.org/officeDocument/2006/relationships/font" Target="fonts/Tahoma-bold.fntdata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8" Type="http://schemas.openxmlformats.org/officeDocument/2006/relationships/font" Target="fonts/Tahoma-regular.fnt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2360613" y="1143000"/>
            <a:ext cx="2136775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GB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hyperlink" Target="https://artboost.com/sjenga/about" TargetMode="External"/><Relationship Id="rId3" Type="http://schemas.openxmlformats.org/officeDocument/2006/relationships/hyperlink" Target="https://trueafricanart.com/pages/stephen-njenga" TargetMode="Externa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/>
          <p:nvPr>
            <p:ph idx="2" type="sldImg"/>
          </p:nvPr>
        </p:nvSpPr>
        <p:spPr>
          <a:xfrm>
            <a:off x="2360613" y="1143000"/>
            <a:ext cx="2136775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6" name="Google Shape;86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u="sng">
                <a:solidFill>
                  <a:schemeClr val="hlink"/>
                </a:solidFill>
                <a:hlinkClick r:id="rId2"/>
              </a:rPr>
              <a:t>https://artboost.com/sjenga/about</a:t>
            </a:r>
            <a:r>
              <a:rPr lang="en-GB" sz="1200"/>
              <a:t> - short biography of Stephen Njenga</a:t>
            </a:r>
            <a:endParaRPr sz="12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u="sng">
                <a:solidFill>
                  <a:schemeClr val="hlink"/>
                </a:solidFill>
                <a:hlinkClick r:id="rId3"/>
              </a:rPr>
              <a:t>https://trueafricanart.com/pages/stephen-njenga</a:t>
            </a:r>
            <a:r>
              <a:rPr lang="en-GB" sz="1200"/>
              <a:t> - art of Stephen Njenga</a:t>
            </a:r>
            <a:endParaRPr sz="12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7" name="Google Shape;87;p1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"/>
          <p:cNvSpPr txBox="1"/>
          <p:nvPr>
            <p:ph type="ctrTitle"/>
          </p:nvPr>
        </p:nvSpPr>
        <p:spPr>
          <a:xfrm>
            <a:off x="514350" y="1621191"/>
            <a:ext cx="5829300" cy="3448756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Calibri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3"/>
          <p:cNvSpPr txBox="1"/>
          <p:nvPr>
            <p:ph idx="1" type="subTitle"/>
          </p:nvPr>
        </p:nvSpPr>
        <p:spPr>
          <a:xfrm>
            <a:off x="857250" y="5202944"/>
            <a:ext cx="5143500" cy="239165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lvl="1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/>
            </a:lvl2pPr>
            <a:lvl3pPr lvl="2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sz="1350"/>
            </a:lvl3pPr>
            <a:lvl4pPr lvl="3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4pPr>
            <a:lvl5pPr lvl="4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9pPr>
          </a:lstStyle>
          <a:p/>
        </p:txBody>
      </p:sp>
      <p:sp>
        <p:nvSpPr>
          <p:cNvPr id="18" name="Google Shape;18;p3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3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3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"/>
          <p:cNvSpPr txBox="1"/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4"/>
          <p:cNvSpPr txBox="1"/>
          <p:nvPr>
            <p:ph idx="1" type="body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4" name="Google Shape;24;p4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4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4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5"/>
          <p:cNvSpPr txBox="1"/>
          <p:nvPr>
            <p:ph type="title"/>
          </p:nvPr>
        </p:nvSpPr>
        <p:spPr>
          <a:xfrm>
            <a:off x="467916" y="2469624"/>
            <a:ext cx="5915025" cy="412062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Calibri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5"/>
          <p:cNvSpPr txBox="1"/>
          <p:nvPr>
            <p:ph idx="1" type="body"/>
          </p:nvPr>
        </p:nvSpPr>
        <p:spPr>
          <a:xfrm>
            <a:off x="467916" y="6629226"/>
            <a:ext cx="5915025" cy="21669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500"/>
              <a:buNone/>
              <a:defRPr sz="15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350"/>
              <a:buNone/>
              <a:defRPr sz="135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0" name="Google Shape;30;p5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5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5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6"/>
          <p:cNvSpPr txBox="1"/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6"/>
          <p:cNvSpPr txBox="1"/>
          <p:nvPr>
            <p:ph idx="1" type="body"/>
          </p:nvPr>
        </p:nvSpPr>
        <p:spPr>
          <a:xfrm>
            <a:off x="471488" y="2637014"/>
            <a:ext cx="2914650" cy="628526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6" name="Google Shape;36;p6"/>
          <p:cNvSpPr txBox="1"/>
          <p:nvPr>
            <p:ph idx="2" type="body"/>
          </p:nvPr>
        </p:nvSpPr>
        <p:spPr>
          <a:xfrm>
            <a:off x="3471863" y="2637014"/>
            <a:ext cx="2914650" cy="628526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7" name="Google Shape;37;p6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6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6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7"/>
          <p:cNvSpPr txBox="1"/>
          <p:nvPr>
            <p:ph type="title"/>
          </p:nvPr>
        </p:nvSpPr>
        <p:spPr>
          <a:xfrm>
            <a:off x="472381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7"/>
          <p:cNvSpPr txBox="1"/>
          <p:nvPr>
            <p:ph idx="1" type="body"/>
          </p:nvPr>
        </p:nvSpPr>
        <p:spPr>
          <a:xfrm>
            <a:off x="472381" y="2428347"/>
            <a:ext cx="2901255" cy="119009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b="1" sz="1500"/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b="1" sz="1350"/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5pPr>
            <a:lvl6pPr indent="-2286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6pPr>
            <a:lvl7pPr indent="-2286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7pPr>
            <a:lvl8pPr indent="-2286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8pPr>
            <a:lvl9pPr indent="-2286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9pPr>
          </a:lstStyle>
          <a:p/>
        </p:txBody>
      </p:sp>
      <p:sp>
        <p:nvSpPr>
          <p:cNvPr id="43" name="Google Shape;43;p7"/>
          <p:cNvSpPr txBox="1"/>
          <p:nvPr>
            <p:ph idx="2" type="body"/>
          </p:nvPr>
        </p:nvSpPr>
        <p:spPr>
          <a:xfrm>
            <a:off x="472381" y="3618442"/>
            <a:ext cx="2901255" cy="532218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4" name="Google Shape;44;p7"/>
          <p:cNvSpPr txBox="1"/>
          <p:nvPr>
            <p:ph idx="3" type="body"/>
          </p:nvPr>
        </p:nvSpPr>
        <p:spPr>
          <a:xfrm>
            <a:off x="3471863" y="2428347"/>
            <a:ext cx="2915543" cy="119009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b="1" sz="1500"/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b="1" sz="1350"/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5pPr>
            <a:lvl6pPr indent="-2286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6pPr>
            <a:lvl7pPr indent="-2286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7pPr>
            <a:lvl8pPr indent="-2286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8pPr>
            <a:lvl9pPr indent="-2286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9pPr>
          </a:lstStyle>
          <a:p/>
        </p:txBody>
      </p:sp>
      <p:sp>
        <p:nvSpPr>
          <p:cNvPr id="45" name="Google Shape;45;p7"/>
          <p:cNvSpPr txBox="1"/>
          <p:nvPr>
            <p:ph idx="4" type="body"/>
          </p:nvPr>
        </p:nvSpPr>
        <p:spPr>
          <a:xfrm>
            <a:off x="3471863" y="3618442"/>
            <a:ext cx="2915543" cy="532218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6" name="Google Shape;46;p7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7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7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8"/>
          <p:cNvSpPr txBox="1"/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8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8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8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9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9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0"/>
          <p:cNvSpPr txBox="1"/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10"/>
          <p:cNvSpPr txBox="1"/>
          <p:nvPr>
            <p:ph idx="1" type="body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6195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  <a:defRPr sz="2100"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2385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4pPr>
            <a:lvl5pPr indent="-32385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5pPr>
            <a:lvl6pPr indent="-32385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6pPr>
            <a:lvl7pPr indent="-32385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7pPr>
            <a:lvl8pPr indent="-32385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8pPr>
            <a:lvl9pPr indent="-32385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9pPr>
          </a:lstStyle>
          <a:p/>
        </p:txBody>
      </p:sp>
      <p:sp>
        <p:nvSpPr>
          <p:cNvPr id="61" name="Google Shape;61;p10"/>
          <p:cNvSpPr txBox="1"/>
          <p:nvPr>
            <p:ph idx="2" type="body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  <a:defRPr sz="1050"/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5pPr>
            <a:lvl6pPr indent="-2286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6pPr>
            <a:lvl7pPr indent="-2286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7pPr>
            <a:lvl8pPr indent="-2286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8pPr>
            <a:lvl9pPr indent="-2286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9pPr>
          </a:lstStyle>
          <a:p/>
        </p:txBody>
      </p:sp>
      <p:sp>
        <p:nvSpPr>
          <p:cNvPr id="62" name="Google Shape;62;p10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0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10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1"/>
          <p:cNvSpPr txBox="1"/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1"/>
          <p:cNvSpPr/>
          <p:nvPr>
            <p:ph idx="2" type="pic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  <a:noFill/>
          <a:ln>
            <a:noFill/>
          </a:ln>
        </p:spPr>
      </p:sp>
      <p:sp>
        <p:nvSpPr>
          <p:cNvPr id="68" name="Google Shape;68;p11"/>
          <p:cNvSpPr txBox="1"/>
          <p:nvPr>
            <p:ph idx="1" type="body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  <a:defRPr sz="1050"/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5pPr>
            <a:lvl6pPr indent="-2286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6pPr>
            <a:lvl7pPr indent="-2286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7pPr>
            <a:lvl8pPr indent="-2286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8pPr>
            <a:lvl9pPr indent="-2286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9pPr>
          </a:lstStyle>
          <a:p/>
        </p:txBody>
      </p:sp>
      <p:sp>
        <p:nvSpPr>
          <p:cNvPr id="69" name="Google Shape;69;p11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1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11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2"/>
          <p:cNvSpPr txBox="1"/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12"/>
          <p:cNvSpPr txBox="1"/>
          <p:nvPr>
            <p:ph idx="1" type="body"/>
          </p:nvPr>
        </p:nvSpPr>
        <p:spPr>
          <a:xfrm rot="5400000">
            <a:off x="286367" y="2822135"/>
            <a:ext cx="6285266" cy="59150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5" name="Google Shape;75;p12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2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12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3"/>
          <p:cNvSpPr txBox="1"/>
          <p:nvPr>
            <p:ph type="title"/>
          </p:nvPr>
        </p:nvSpPr>
        <p:spPr>
          <a:xfrm rot="5400000">
            <a:off x="1449696" y="3985464"/>
            <a:ext cx="8394877" cy="147875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13"/>
          <p:cNvSpPr txBox="1"/>
          <p:nvPr>
            <p:ph idx="1" type="body"/>
          </p:nvPr>
        </p:nvSpPr>
        <p:spPr>
          <a:xfrm rot="5400000">
            <a:off x="-1550679" y="2549570"/>
            <a:ext cx="8394877" cy="435054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1" name="Google Shape;81;p13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13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13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b="0" i="0" sz="33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1" name="Google Shape;11;p2"/>
          <p:cNvSpPr txBox="1"/>
          <p:nvPr>
            <p:ph idx="1" type="body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61950" lvl="0" marL="457200" marR="0" rtl="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b="0" i="0" sz="21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42900" lvl="1" marL="9144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23850" lvl="2" marL="13716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b="0" i="0" sz="15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14325" lvl="3" marL="18288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14325" lvl="4" marL="22860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14325" lvl="5" marL="27432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14325" lvl="6" marL="32004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14325" lvl="7" marL="36576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14325" lvl="8" marL="41148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" name="Google Shape;12;p2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3" name="Google Shape;13;p2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4" name="Google Shape;14;p2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3.png"/><Relationship Id="rId4" Type="http://schemas.openxmlformats.org/officeDocument/2006/relationships/image" Target="../media/image1.png"/><Relationship Id="rId10" Type="http://schemas.openxmlformats.org/officeDocument/2006/relationships/image" Target="../media/image8.png"/><Relationship Id="rId9" Type="http://schemas.openxmlformats.org/officeDocument/2006/relationships/image" Target="../media/image7.png"/><Relationship Id="rId5" Type="http://schemas.openxmlformats.org/officeDocument/2006/relationships/image" Target="../media/image5.png"/><Relationship Id="rId6" Type="http://schemas.openxmlformats.org/officeDocument/2006/relationships/image" Target="../media/image6.png"/><Relationship Id="rId7" Type="http://schemas.openxmlformats.org/officeDocument/2006/relationships/image" Target="../media/image2.png"/><Relationship Id="rId8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1"/>
          <p:cNvSpPr txBox="1"/>
          <p:nvPr/>
        </p:nvSpPr>
        <p:spPr>
          <a:xfrm>
            <a:off x="78487" y="96151"/>
            <a:ext cx="6601216" cy="369332"/>
          </a:xfrm>
          <a:prstGeom prst="rect">
            <a:avLst/>
          </a:prstGeom>
          <a:noFill/>
          <a:ln cap="flat" cmpd="sng" w="38100">
            <a:solidFill>
              <a:srgbClr val="00B05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Spring Partnership Trust – Knowledge Organiser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90" name="Google Shape;90;p1"/>
          <p:cNvGraphicFramePr/>
          <p:nvPr/>
        </p:nvGraphicFramePr>
        <p:xfrm>
          <a:off x="100209" y="576743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{54701B5E-6C06-49CF-B729-9C5592F88F15}</a:tableStyleId>
              </a:tblPr>
              <a:tblGrid>
                <a:gridCol w="1650300"/>
                <a:gridCol w="1650300"/>
                <a:gridCol w="1650300"/>
                <a:gridCol w="1650300"/>
              </a:tblGrid>
              <a:tr h="37085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350" u="none" cap="none" strike="noStrike"/>
                        <a:t>Art Focus</a:t>
                      </a:r>
                      <a:endParaRPr b="1" sz="135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350" u="none" cap="none" strike="noStrike"/>
                        <a:t>Colour mixing </a:t>
                      </a:r>
                      <a:endParaRPr b="1" sz="1350" u="none" cap="none" strike="noStrike"/>
                    </a:p>
                  </a:txBody>
                  <a:tcPr marT="45725" marB="45725" marR="91450" marL="9145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350" u="none" cap="none" strike="noStrike"/>
                        <a:t>Year 6</a:t>
                      </a:r>
                      <a:endParaRPr b="1" sz="135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350" u="none" cap="none" strike="noStrike"/>
                        <a:t>Autumn 2</a:t>
                      </a:r>
                      <a:endParaRPr b="1" sz="1350" u="none" cap="none" strike="noStrike"/>
                    </a:p>
                  </a:txBody>
                  <a:tcPr marT="45725" marB="45725" marR="91450" marL="91450"/>
                </a:tc>
              </a:tr>
            </a:tbl>
          </a:graphicData>
        </a:graphic>
      </p:graphicFrame>
      <p:graphicFrame>
        <p:nvGraphicFramePr>
          <p:cNvPr id="91" name="Google Shape;91;p1"/>
          <p:cNvGraphicFramePr/>
          <p:nvPr/>
        </p:nvGraphicFramePr>
        <p:xfrm>
          <a:off x="100209" y="8555670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{54701B5E-6C06-49CF-B729-9C5592F88F15}</a:tableStyleId>
              </a:tblPr>
              <a:tblGrid>
                <a:gridCol w="6611900"/>
              </a:tblGrid>
              <a:tr h="27027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050" u="none" cap="none" strike="noStrike"/>
                        <a:t>Pictures and Diagrams</a:t>
                      </a:r>
                      <a:endParaRPr b="1" sz="1050" u="none" cap="none" strike="noStrike"/>
                    </a:p>
                  </a:txBody>
                  <a:tcPr marT="45725" marB="45725" marR="91450" marL="91450">
                    <a:solidFill>
                      <a:srgbClr val="E1EFD8"/>
                    </a:solidFill>
                  </a:tcPr>
                </a:tc>
              </a:tr>
              <a:tr h="9271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t/>
                      </a:r>
                      <a:endParaRPr sz="1100" u="none" cap="none" strike="noStrike"/>
                    </a:p>
                  </a:txBody>
                  <a:tcPr marT="45725" marB="45725" marR="91450" marL="91450"/>
                </a:tc>
              </a:tr>
            </a:tbl>
          </a:graphicData>
        </a:graphic>
      </p:graphicFrame>
      <p:graphicFrame>
        <p:nvGraphicFramePr>
          <p:cNvPr id="92" name="Google Shape;92;p1"/>
          <p:cNvGraphicFramePr/>
          <p:nvPr/>
        </p:nvGraphicFramePr>
        <p:xfrm>
          <a:off x="127182" y="1058844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{54701B5E-6C06-49CF-B729-9C5592F88F15}</a:tableStyleId>
              </a:tblPr>
              <a:tblGrid>
                <a:gridCol w="749125"/>
                <a:gridCol w="3843700"/>
                <a:gridCol w="1959725"/>
              </a:tblGrid>
              <a:tr h="337350">
                <a:tc gridSpan="2"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350" u="none" cap="none" strike="noStrike">
                          <a:latin typeface="Tahoma"/>
                          <a:ea typeface="Tahoma"/>
                          <a:cs typeface="Tahoma"/>
                          <a:sym typeface="Tahoma"/>
                        </a:rPr>
                        <a:t>Who? Famous Artists </a:t>
                      </a:r>
                      <a:endParaRPr b="1" sz="1350" u="none" cap="none" strike="noStrike">
                        <a:latin typeface="Tahoma"/>
                        <a:ea typeface="Tahoma"/>
                        <a:cs typeface="Tahoma"/>
                        <a:sym typeface="Tahoma"/>
                      </a:endParaRPr>
                    </a:p>
                  </a:txBody>
                  <a:tcPr marT="45725" marB="45725" marR="91450" marL="91450">
                    <a:solidFill>
                      <a:srgbClr val="E1EFD8"/>
                    </a:solidFill>
                  </a:tcPr>
                </a:tc>
                <a:tc hMerge="1"/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 sz="1350" u="none" cap="none" strike="noStrike">
                        <a:latin typeface="Tahoma"/>
                        <a:ea typeface="Tahoma"/>
                        <a:cs typeface="Tahoma"/>
                        <a:sym typeface="Tahoma"/>
                      </a:endParaRPr>
                    </a:p>
                  </a:txBody>
                  <a:tcPr marT="45725" marB="45725" marR="91450" marL="91450">
                    <a:solidFill>
                      <a:srgbClr val="E1EFD8"/>
                    </a:solidFill>
                  </a:tcPr>
                </a:tc>
              </a:tr>
              <a:tr h="23493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u="none" cap="none" strike="noStrike">
                          <a:solidFill>
                            <a:schemeClr val="dk1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Gakonga</a:t>
                      </a:r>
                      <a:endParaRPr sz="1000" u="none" cap="none" strike="noStrike">
                        <a:solidFill>
                          <a:schemeClr val="dk1"/>
                        </a:solidFill>
                        <a:latin typeface="Tahoma"/>
                        <a:ea typeface="Tahoma"/>
                        <a:cs typeface="Tahoma"/>
                        <a:sym typeface="Tahoma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-171450" lvl="0" marL="17145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r>
                        <a:rPr b="0" lang="en-GB" sz="1000" u="none" cap="none" strike="noStrike">
                          <a:solidFill>
                            <a:schemeClr val="dk1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Gakonga is based in London but was born in Kenya near the foot of Mount Kilimanjaro.</a:t>
                      </a:r>
                      <a:endParaRPr/>
                    </a:p>
                    <a:p>
                      <a:pPr indent="-171450" lvl="0" marL="17145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r>
                        <a:rPr b="0" lang="en-GB" sz="1000" u="none" cap="none" strike="noStrike">
                          <a:solidFill>
                            <a:schemeClr val="dk1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He began experimenting with plant dyes and sea shells on his father's wise-man mud hut.</a:t>
                      </a:r>
                      <a:endParaRPr/>
                    </a:p>
                    <a:p>
                      <a:pPr indent="-171450" lvl="0" marL="17145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r>
                        <a:rPr b="0" lang="en-GB" sz="1000" u="none" cap="none" strike="noStrike">
                          <a:solidFill>
                            <a:schemeClr val="dk1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He is inspired by the colours of his homeland Kenya.</a:t>
                      </a:r>
                      <a:endParaRPr/>
                    </a:p>
                    <a:p>
                      <a:pPr indent="-171450" lvl="0" marL="17145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r>
                        <a:rPr b="0" lang="en-GB" sz="1000" u="none" cap="none" strike="noStrike">
                          <a:solidFill>
                            <a:schemeClr val="dk1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The golds and reds of the African sunset and the bright, happy colours of a tribal dance.</a:t>
                      </a:r>
                      <a:endParaRPr b="0" sz="1000" u="none" cap="none" strike="noStrike">
                        <a:solidFill>
                          <a:schemeClr val="dk1"/>
                        </a:solidFill>
                        <a:latin typeface="Tahoma"/>
                        <a:ea typeface="Tahoma"/>
                        <a:cs typeface="Tahoma"/>
                        <a:sym typeface="Tahoma"/>
                      </a:endParaRPr>
                    </a:p>
                    <a:p>
                      <a:pPr indent="-171450" lvl="0" marL="17145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r>
                        <a:rPr b="0" lang="en-GB" sz="1000" u="none" cap="none" strike="noStrike">
                          <a:solidFill>
                            <a:schemeClr val="dk1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Gakonga is a trained artist in education, he provides visual Arts and dance workshops to Primary and Secondary schools, Art centres and Community centres</a:t>
                      </a:r>
                      <a:r>
                        <a:rPr b="1" lang="en-GB" sz="1000" u="none" cap="none" strike="noStrike">
                          <a:solidFill>
                            <a:schemeClr val="dk1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. </a:t>
                      </a:r>
                      <a:endParaRPr/>
                    </a:p>
                    <a:p>
                      <a:pPr indent="-171450" lvl="0" marL="17145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r>
                        <a:rPr b="0" i="0" lang="en-GB" sz="1000" u="none" cap="none" strike="noStrike">
                          <a:solidFill>
                            <a:schemeClr val="dk1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Gakonga runs school workshops and has worked with children and teachers in over 300 schools across the UK.</a:t>
                      </a:r>
                      <a:endParaRPr sz="1000" u="none" cap="none" strike="noStrike">
                        <a:solidFill>
                          <a:schemeClr val="dk1"/>
                        </a:solidFill>
                        <a:latin typeface="Tahoma"/>
                        <a:ea typeface="Tahoma"/>
                        <a:cs typeface="Tahoma"/>
                        <a:sym typeface="Tahoma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None/>
                      </a:pPr>
                      <a:r>
                        <a:t/>
                      </a:r>
                      <a:endParaRPr sz="1000" u="none" cap="none" strike="noStrike">
                        <a:solidFill>
                          <a:schemeClr val="dk1"/>
                        </a:solidFill>
                        <a:latin typeface="Tahoma"/>
                        <a:ea typeface="Tahoma"/>
                        <a:cs typeface="Tahoma"/>
                        <a:sym typeface="Tahoma"/>
                      </a:endParaRPr>
                    </a:p>
                  </a:txBody>
                  <a:tcPr marT="45725" marB="45725" marR="91450" marL="91450"/>
                </a:tc>
              </a:tr>
              <a:tr h="242797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u="none" cap="none" strike="noStrike">
                          <a:latin typeface="Tahoma"/>
                          <a:ea typeface="Tahoma"/>
                          <a:cs typeface="Tahoma"/>
                          <a:sym typeface="Tahoma"/>
                        </a:rPr>
                        <a:t>Stephen Njenga </a:t>
                      </a:r>
                      <a:endParaRPr sz="1000" u="none" cap="none" strike="noStrike">
                        <a:latin typeface="Tahoma"/>
                        <a:ea typeface="Tahoma"/>
                        <a:cs typeface="Tahoma"/>
                        <a:sym typeface="Tahoma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-171450" lvl="0" marL="17145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r>
                        <a:rPr lang="en-GB" sz="1000" u="none" cap="none" strike="noStrike">
                          <a:solidFill>
                            <a:schemeClr val="dk1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Born in 1962 in Kenya, Njenga was part of the Kikuyu tribe</a:t>
                      </a:r>
                      <a:endParaRPr/>
                    </a:p>
                    <a:p>
                      <a:pPr indent="-171450" lvl="0" marL="17145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r>
                        <a:rPr lang="en-GB" sz="1000" u="none" cap="none" strike="noStrike">
                          <a:solidFill>
                            <a:schemeClr val="dk1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He uses watercolours, oils and pastels to create semi abstract African paintings.</a:t>
                      </a:r>
                      <a:endParaRPr/>
                    </a:p>
                    <a:p>
                      <a:pPr indent="-171450" lvl="0" marL="17145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r>
                        <a:rPr lang="en-GB" sz="1000" u="none" cap="none" strike="noStrike">
                          <a:solidFill>
                            <a:schemeClr val="dk1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Much of his work is inspired by the Maasai tribe and African wild life.</a:t>
                      </a:r>
                      <a:endParaRPr/>
                    </a:p>
                    <a:p>
                      <a:pPr indent="-171450" lvl="0" marL="17145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r>
                        <a:rPr lang="en-GB" sz="1000" u="none" cap="none" strike="noStrike">
                          <a:latin typeface="Tahoma"/>
                          <a:ea typeface="Tahoma"/>
                          <a:cs typeface="Tahoma"/>
                          <a:sym typeface="Tahoma"/>
                        </a:rPr>
                        <a:t>His art uses a variety of texture, colour, shapes and pattern. </a:t>
                      </a:r>
                      <a:endParaRPr/>
                    </a:p>
                    <a:p>
                      <a:pPr indent="-107950" lvl="0" marL="17145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None/>
                      </a:pPr>
                      <a:r>
                        <a:t/>
                      </a:r>
                      <a:endParaRPr sz="1000" u="none" cap="none" strike="noStrike">
                        <a:solidFill>
                          <a:schemeClr val="dk1"/>
                        </a:solidFill>
                        <a:latin typeface="Tahoma"/>
                        <a:ea typeface="Tahoma"/>
                        <a:cs typeface="Tahoma"/>
                        <a:sym typeface="Tahoma"/>
                      </a:endParaRPr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None/>
                      </a:pPr>
                      <a:r>
                        <a:t/>
                      </a:r>
                      <a:endParaRPr sz="1000" u="none" cap="none" strike="noStrike">
                        <a:solidFill>
                          <a:schemeClr val="dk1"/>
                        </a:solidFill>
                        <a:latin typeface="Tahoma"/>
                        <a:ea typeface="Tahoma"/>
                        <a:cs typeface="Tahoma"/>
                        <a:sym typeface="Tahoma"/>
                      </a:endParaRPr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cap="none" strike="noStrike">
                          <a:solidFill>
                            <a:schemeClr val="dk1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 </a:t>
                      </a:r>
                      <a:endParaRPr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None/>
                      </a:pPr>
                      <a:r>
                        <a:t/>
                      </a:r>
                      <a:endParaRPr sz="1000" u="none" cap="none" strike="noStrike">
                        <a:solidFill>
                          <a:schemeClr val="dk1"/>
                        </a:solidFill>
                        <a:latin typeface="Tahoma"/>
                        <a:ea typeface="Tahoma"/>
                        <a:cs typeface="Tahoma"/>
                        <a:sym typeface="Tahoma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None/>
                      </a:pPr>
                      <a:r>
                        <a:t/>
                      </a:r>
                      <a:endParaRPr sz="1000" u="none" cap="none" strike="noStrike">
                        <a:latin typeface="Tahoma"/>
                        <a:ea typeface="Tahoma"/>
                        <a:cs typeface="Tahoma"/>
                        <a:sym typeface="Tahoma"/>
                      </a:endParaRPr>
                    </a:p>
                  </a:txBody>
                  <a:tcPr marT="45725" marB="45725" marR="91450" marL="91450"/>
                </a:tc>
              </a:tr>
            </a:tbl>
          </a:graphicData>
        </a:graphic>
      </p:graphicFrame>
      <p:graphicFrame>
        <p:nvGraphicFramePr>
          <p:cNvPr id="93" name="Google Shape;93;p1"/>
          <p:cNvGraphicFramePr/>
          <p:nvPr/>
        </p:nvGraphicFramePr>
        <p:xfrm>
          <a:off x="118886" y="6290665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{54701B5E-6C06-49CF-B729-9C5592F88F15}</a:tableStyleId>
              </a:tblPr>
              <a:tblGrid>
                <a:gridCol w="2152650"/>
              </a:tblGrid>
              <a:tr h="28315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Arial"/>
                        <a:buNone/>
                      </a:pPr>
                      <a:r>
                        <a:rPr b="1" lang="en-GB" sz="1400" u="none" cap="none" strike="noStrike">
                          <a:latin typeface="Tahoma"/>
                          <a:ea typeface="Tahoma"/>
                          <a:cs typeface="Tahoma"/>
                          <a:sym typeface="Tahoma"/>
                        </a:rPr>
                        <a:t>What? Key Skills</a:t>
                      </a:r>
                      <a:endParaRPr b="1" sz="1400" u="none" cap="none" strike="noStrike">
                        <a:latin typeface="Tahoma"/>
                        <a:ea typeface="Tahoma"/>
                        <a:cs typeface="Tahoma"/>
                        <a:sym typeface="Tahoma"/>
                      </a:endParaRPr>
                    </a:p>
                  </a:txBody>
                  <a:tcPr marT="45725" marB="45725" marR="91450" marL="91450">
                    <a:solidFill>
                      <a:srgbClr val="E1EFD8"/>
                    </a:solidFill>
                  </a:tcPr>
                </a:tc>
              </a:tr>
              <a:tr h="1746500">
                <a:tc>
                  <a:txBody>
                    <a:bodyPr/>
                    <a:lstStyle/>
                    <a:p>
                      <a:pPr indent="-171450" lvl="0" marL="17145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800"/>
                        <a:buFont typeface="Arial"/>
                        <a:buChar char="•"/>
                      </a:pPr>
                      <a:r>
                        <a:rPr lang="en-GB" sz="800" u="none" cap="none" strike="noStrike">
                          <a:solidFill>
                            <a:schemeClr val="dk1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To study the work of other artists and talk about the techniques they have used.</a:t>
                      </a:r>
                      <a:endParaRPr/>
                    </a:p>
                    <a:p>
                      <a:pPr indent="-171450" lvl="0" marL="17145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800"/>
                        <a:buFont typeface="Arial"/>
                        <a:buChar char="•"/>
                      </a:pPr>
                      <a:r>
                        <a:rPr lang="en-GB" sz="800" u="none" cap="none" strike="noStrike">
                          <a:solidFill>
                            <a:schemeClr val="dk1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To experiment with approaches used by artists.</a:t>
                      </a:r>
                      <a:endParaRPr/>
                    </a:p>
                    <a:p>
                      <a:pPr indent="-171450" lvl="0" marL="17145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800"/>
                        <a:buFont typeface="Arial"/>
                        <a:buChar char="•"/>
                      </a:pPr>
                      <a:r>
                        <a:rPr lang="en-GB" sz="800" u="none" cap="none" strike="noStrike">
                          <a:solidFill>
                            <a:schemeClr val="dk1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To mix paints and create a palette based upon colours observed.</a:t>
                      </a:r>
                      <a:endParaRPr/>
                    </a:p>
                    <a:p>
                      <a:pPr indent="-171450" lvl="0" marL="171450" marR="0" rtl="0" algn="l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800"/>
                        <a:buFont typeface="Arial"/>
                        <a:buChar char="•"/>
                      </a:pPr>
                      <a:r>
                        <a:rPr lang="en-GB" sz="800" u="none" cap="none" strike="noStrike">
                          <a:solidFill>
                            <a:schemeClr val="dk1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To combine colour, use tonal qualities and texture to enhance shape and form</a:t>
                      </a:r>
                      <a:endParaRPr/>
                    </a:p>
                    <a:p>
                      <a:pPr indent="-171450" lvl="0" marL="171450" marR="0" rtl="0" algn="l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800"/>
                        <a:buFont typeface="Arial"/>
                        <a:buChar char="•"/>
                      </a:pPr>
                      <a:r>
                        <a:rPr lang="en-GB" sz="800" u="none" cap="none" strike="noStrike">
                          <a:solidFill>
                            <a:schemeClr val="dk1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To develop a personal style of painting, drawing on the ideas and work of other artists.</a:t>
                      </a:r>
                      <a:endParaRPr/>
                    </a:p>
                  </a:txBody>
                  <a:tcPr marT="45725" marB="45725" marR="91450" marL="91450"/>
                </a:tc>
              </a:tr>
            </a:tbl>
          </a:graphicData>
        </a:graphic>
      </p:graphicFrame>
      <p:graphicFrame>
        <p:nvGraphicFramePr>
          <p:cNvPr id="94" name="Google Shape;94;p1"/>
          <p:cNvGraphicFramePr/>
          <p:nvPr/>
        </p:nvGraphicFramePr>
        <p:xfrm>
          <a:off x="2358885" y="6292690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{54701B5E-6C06-49CF-B729-9C5592F88F15}</a:tableStyleId>
              </a:tblPr>
              <a:tblGrid>
                <a:gridCol w="896850"/>
                <a:gridCol w="1157525"/>
                <a:gridCol w="779725"/>
                <a:gridCol w="1508450"/>
              </a:tblGrid>
              <a:tr h="250825">
                <a:tc gridSpan="4"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latin typeface="Tahoma"/>
                          <a:ea typeface="Tahoma"/>
                          <a:cs typeface="Tahoma"/>
                          <a:sym typeface="Tahoma"/>
                        </a:rPr>
                        <a:t>What? Key Vocabulary</a:t>
                      </a:r>
                      <a:endParaRPr b="1" sz="1000" u="none" cap="none" strike="noStrike">
                        <a:latin typeface="Tahoma"/>
                        <a:ea typeface="Tahoma"/>
                        <a:cs typeface="Tahoma"/>
                        <a:sym typeface="Tahoma"/>
                      </a:endParaRPr>
                    </a:p>
                  </a:txBody>
                  <a:tcPr marT="45725" marB="45725" marR="91450" marL="91450">
                    <a:solidFill>
                      <a:srgbClr val="E1EFD8"/>
                    </a:solidFill>
                  </a:tcPr>
                </a:tc>
                <a:tc hMerge="1"/>
                <a:tc hMerge="1"/>
                <a:tc hMerge="1"/>
              </a:tr>
              <a:tr h="10346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u="none" cap="none" strike="noStrike">
                          <a:latin typeface="Tahoma"/>
                          <a:ea typeface="Tahoma"/>
                          <a:cs typeface="Tahoma"/>
                          <a:sym typeface="Tahoma"/>
                        </a:rPr>
                        <a:t>Complementary colours</a:t>
                      </a:r>
                      <a:endParaRPr sz="800" u="none" cap="none" strike="noStrike">
                        <a:latin typeface="Tahoma"/>
                        <a:ea typeface="Tahoma"/>
                        <a:cs typeface="Tahoma"/>
                        <a:sym typeface="Tahoma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cap="none" strike="noStrike">
                          <a:latin typeface="Tahoma"/>
                          <a:ea typeface="Tahoma"/>
                          <a:cs typeface="Tahoma"/>
                          <a:sym typeface="Tahoma"/>
                        </a:rPr>
                        <a:t>Colours that are directly opposite on the colour wheel.</a:t>
                      </a:r>
                      <a:endParaRPr sz="1000" u="none" cap="none" strike="noStrike">
                        <a:latin typeface="Tahoma"/>
                        <a:ea typeface="Tahoma"/>
                        <a:cs typeface="Tahoma"/>
                        <a:sym typeface="Tahoma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cap="none" strike="noStrike">
                          <a:latin typeface="Tahoma"/>
                          <a:ea typeface="Tahoma"/>
                          <a:cs typeface="Tahoma"/>
                          <a:sym typeface="Tahoma"/>
                        </a:rPr>
                        <a:t>Abstract</a:t>
                      </a:r>
                      <a:endParaRPr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None/>
                      </a:pPr>
                      <a:r>
                        <a:rPr b="1" i="0" lang="en-GB" sz="1000" u="none" cap="none" strike="noStrike">
                          <a:solidFill>
                            <a:schemeClr val="dk1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Abstract art</a:t>
                      </a:r>
                      <a:r>
                        <a:rPr b="0" i="0" lang="en-GB" sz="1000" u="none" cap="none" strike="noStrike">
                          <a:solidFill>
                            <a:schemeClr val="dk1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 is more about the shapes and colours and the feelings it expresses, not about the accurate portrayal of a subject.</a:t>
                      </a:r>
                      <a:endParaRPr sz="1000" u="none" cap="none" strike="noStrike">
                        <a:latin typeface="Tahoma"/>
                        <a:ea typeface="Tahoma"/>
                        <a:cs typeface="Tahoma"/>
                        <a:sym typeface="Tahoma"/>
                      </a:endParaRPr>
                    </a:p>
                  </a:txBody>
                  <a:tcPr marT="45725" marB="45725" marR="91450" marL="91450"/>
                </a:tc>
              </a:tr>
              <a:tr h="8779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cap="none" strike="noStrike">
                          <a:latin typeface="Tahoma"/>
                          <a:ea typeface="Tahoma"/>
                          <a:cs typeface="Tahoma"/>
                          <a:sym typeface="Tahoma"/>
                        </a:rPr>
                        <a:t>Geometric </a:t>
                      </a:r>
                      <a:endParaRPr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cap="none" strike="noStrike">
                          <a:latin typeface="Tahoma"/>
                          <a:ea typeface="Tahoma"/>
                          <a:cs typeface="Tahoma"/>
                          <a:sym typeface="Tahoma"/>
                        </a:rPr>
                        <a:t>form</a:t>
                      </a:r>
                      <a:endParaRPr sz="1000" u="none" cap="none" strike="noStrike">
                        <a:latin typeface="Tahoma"/>
                        <a:ea typeface="Tahoma"/>
                        <a:cs typeface="Tahoma"/>
                        <a:sym typeface="Tahoma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None/>
                      </a:pPr>
                      <a:r>
                        <a:rPr b="0" i="0" lang="en-GB" sz="1000" u="none" cap="none" strike="noStrike">
                          <a:solidFill>
                            <a:schemeClr val="dk1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regular </a:t>
                      </a:r>
                      <a:r>
                        <a:rPr b="1" i="0" lang="en-GB" sz="1000" u="none" cap="none" strike="noStrike">
                          <a:solidFill>
                            <a:schemeClr val="dk1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shapes,</a:t>
                      </a:r>
                      <a:r>
                        <a:rPr b="0" i="0" lang="en-GB" sz="1000" u="none" cap="none" strike="noStrike">
                          <a:solidFill>
                            <a:schemeClr val="dk1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, such as squares, rectangles, circles, cubes, spheres etc.</a:t>
                      </a:r>
                      <a:endParaRPr sz="1000" u="none" cap="none" strike="noStrike">
                        <a:latin typeface="Tahoma"/>
                        <a:ea typeface="Tahoma"/>
                        <a:cs typeface="Tahoma"/>
                        <a:sym typeface="Tahoma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>
                          <a:latin typeface="Tahoma"/>
                          <a:ea typeface="Tahoma"/>
                          <a:cs typeface="Tahoma"/>
                          <a:sym typeface="Tahoma"/>
                        </a:rPr>
                        <a:t>Composition</a:t>
                      </a:r>
                      <a:endParaRPr sz="800" u="none" cap="none" strike="noStrike">
                        <a:latin typeface="Tahoma"/>
                        <a:ea typeface="Tahoma"/>
                        <a:cs typeface="Tahoma"/>
                        <a:sym typeface="Tahoma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000" u="none" cap="none" strike="noStrike">
                          <a:solidFill>
                            <a:schemeClr val="dk1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The term refers to the arrangement of elements within a work of </a:t>
                      </a:r>
                      <a:r>
                        <a:rPr b="1" i="0" lang="en-GB" sz="1000" u="none" cap="none" strike="noStrike">
                          <a:solidFill>
                            <a:schemeClr val="dk1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art</a:t>
                      </a:r>
                      <a:r>
                        <a:rPr b="0" i="0" lang="en-GB" sz="1000" u="none" cap="none" strike="noStrike">
                          <a:solidFill>
                            <a:schemeClr val="dk1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.</a:t>
                      </a:r>
                      <a:endParaRPr sz="1000">
                        <a:latin typeface="Tahoma"/>
                        <a:ea typeface="Tahoma"/>
                        <a:cs typeface="Tahoma"/>
                        <a:sym typeface="Tahoma"/>
                      </a:endParaRPr>
                    </a:p>
                  </a:txBody>
                  <a:tcPr marT="45725" marB="45725" marR="91450" marL="91450"/>
                </a:tc>
              </a:tr>
            </a:tbl>
          </a:graphicData>
        </a:graphic>
      </p:graphicFrame>
      <p:pic>
        <p:nvPicPr>
          <p:cNvPr id="95" name="Google Shape;95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80210" y="8859084"/>
            <a:ext cx="1345428" cy="846051"/>
          </a:xfrm>
          <a:prstGeom prst="rect">
            <a:avLst/>
          </a:prstGeom>
          <a:noFill/>
          <a:ln>
            <a:noFill/>
          </a:ln>
        </p:spPr>
      </p:pic>
      <p:pic>
        <p:nvPicPr>
          <p:cNvPr id="96" name="Google Shape;96;p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616135" y="8872867"/>
            <a:ext cx="1525920" cy="841003"/>
          </a:xfrm>
          <a:prstGeom prst="rect">
            <a:avLst/>
          </a:prstGeom>
          <a:noFill/>
          <a:ln>
            <a:noFill/>
          </a:ln>
        </p:spPr>
      </p:pic>
      <p:pic>
        <p:nvPicPr>
          <p:cNvPr id="97" name="Google Shape;97;p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934545" y="8875391"/>
            <a:ext cx="1247128" cy="841003"/>
          </a:xfrm>
          <a:prstGeom prst="rect">
            <a:avLst/>
          </a:prstGeom>
          <a:noFill/>
          <a:ln>
            <a:noFill/>
          </a:ln>
        </p:spPr>
      </p:pic>
      <p:pic>
        <p:nvPicPr>
          <p:cNvPr id="98" name="Google Shape;98;p1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 flipH="1">
            <a:off x="4794717" y="1418239"/>
            <a:ext cx="750247" cy="1198131"/>
          </a:xfrm>
          <a:prstGeom prst="rect">
            <a:avLst/>
          </a:prstGeom>
          <a:noFill/>
          <a:ln>
            <a:noFill/>
          </a:ln>
        </p:spPr>
      </p:pic>
      <p:pic>
        <p:nvPicPr>
          <p:cNvPr id="99" name="Google Shape;99;p1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5631850" y="2421635"/>
            <a:ext cx="867637" cy="124926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0" name="Google Shape;100;p1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5365358" y="3890193"/>
            <a:ext cx="1171979" cy="877279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" name="Google Shape;101;p1"/>
          <p:cNvPicPr preferRelativeResize="0"/>
          <p:nvPr/>
        </p:nvPicPr>
        <p:blipFill rotWithShape="1">
          <a:blip r:embed="rId9">
            <a:alphaModFix/>
          </a:blip>
          <a:srcRect b="0" l="0" r="0" t="0"/>
          <a:stretch/>
        </p:blipFill>
        <p:spPr>
          <a:xfrm>
            <a:off x="4812338" y="4969963"/>
            <a:ext cx="1257870" cy="955511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" name="Google Shape;102;p1"/>
          <p:cNvPicPr preferRelativeResize="0"/>
          <p:nvPr/>
        </p:nvPicPr>
        <p:blipFill rotWithShape="1">
          <a:blip r:embed="rId10">
            <a:alphaModFix/>
          </a:blip>
          <a:srcRect b="0" l="0" r="0" t="0"/>
          <a:stretch/>
        </p:blipFill>
        <p:spPr>
          <a:xfrm>
            <a:off x="1439997" y="4762032"/>
            <a:ext cx="2352276" cy="134045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2019-07-07T18:53:37Z</dcterms:created>
  <dc:creator>Mr M Koziol</dc:creator>
</cp:coreProperties>
</file>