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7" autoAdjust="0"/>
    <p:restoredTop sz="94660"/>
  </p:normalViewPr>
  <p:slideViewPr>
    <p:cSldViewPr snapToGrid="0">
      <p:cViewPr varScale="1">
        <p:scale>
          <a:sx n="75" d="100"/>
          <a:sy n="75" d="100"/>
        </p:scale>
        <p:origin x="15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10/09/2019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10/09/2019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10/09/2019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10/09/2019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10/09/2019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10/09/2019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smtClean="0"/>
              <a:t>Midfield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4130293713"/>
              </p:ext>
            </p:extLst>
          </p:nvPr>
        </p:nvGraphicFramePr>
        <p:xfrm>
          <a:off x="100209" y="576743"/>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History Focus</a:t>
                      </a:r>
                      <a:endParaRPr lang="en-GB" b="1" dirty="0"/>
                    </a:p>
                  </a:txBody>
                  <a:tcPr/>
                </a:tc>
                <a:tc>
                  <a:txBody>
                    <a:bodyPr/>
                    <a:lstStyle/>
                    <a:p>
                      <a:pPr algn="ctr"/>
                      <a:r>
                        <a:rPr lang="en-GB" b="1" dirty="0" smtClean="0"/>
                        <a:t>Elizabethan Explorers</a:t>
                      </a:r>
                      <a:endParaRPr lang="en-GB" b="1" dirty="0"/>
                    </a:p>
                  </a:txBody>
                  <a:tcPr>
                    <a:solidFill>
                      <a:srgbClr val="FFFF00"/>
                    </a:solidFill>
                  </a:tcPr>
                </a:tc>
                <a:tc>
                  <a:txBody>
                    <a:bodyPr/>
                    <a:lstStyle/>
                    <a:p>
                      <a:pPr algn="ctr"/>
                      <a:r>
                        <a:rPr lang="en-GB" b="1" dirty="0" smtClean="0"/>
                        <a:t>Year</a:t>
                      </a:r>
                      <a:r>
                        <a:rPr lang="en-GB" b="1" baseline="0" dirty="0" smtClean="0"/>
                        <a:t> 4</a:t>
                      </a:r>
                      <a:endParaRPr lang="en-GB" b="1" dirty="0"/>
                    </a:p>
                  </a:txBody>
                  <a:tcPr/>
                </a:tc>
                <a:tc>
                  <a:txBody>
                    <a:bodyPr/>
                    <a:lstStyle/>
                    <a:p>
                      <a:pPr algn="ctr"/>
                      <a:r>
                        <a:rPr lang="en-GB" b="1" dirty="0" smtClean="0"/>
                        <a:t>Autumn 1 </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710726405"/>
              </p:ext>
            </p:extLst>
          </p:nvPr>
        </p:nvGraphicFramePr>
        <p:xfrm>
          <a:off x="162371" y="1199393"/>
          <a:ext cx="3155795" cy="5753287"/>
        </p:xfrm>
        <a:graphic>
          <a:graphicData uri="http://schemas.openxmlformats.org/drawingml/2006/table">
            <a:tbl>
              <a:tblPr firstRow="1" bandRow="1">
                <a:tableStyleId>{5940675A-B579-460E-94D1-54222C63F5DA}</a:tableStyleId>
              </a:tblPr>
              <a:tblGrid>
                <a:gridCol w="992611">
                  <a:extLst>
                    <a:ext uri="{9D8B030D-6E8A-4147-A177-3AD203B41FA5}">
                      <a16:colId xmlns:a16="http://schemas.microsoft.com/office/drawing/2014/main" val="754516515"/>
                    </a:ext>
                  </a:extLst>
                </a:gridCol>
                <a:gridCol w="2163184">
                  <a:extLst>
                    <a:ext uri="{9D8B030D-6E8A-4147-A177-3AD203B41FA5}">
                      <a16:colId xmlns:a16="http://schemas.microsoft.com/office/drawing/2014/main" val="751772659"/>
                    </a:ext>
                  </a:extLst>
                </a:gridCol>
              </a:tblGrid>
              <a:tr h="272331">
                <a:tc gridSpan="2">
                  <a:txBody>
                    <a:bodyPr/>
                    <a:lstStyle/>
                    <a:p>
                      <a:pPr algn="ctr"/>
                      <a:r>
                        <a:rPr lang="en-GB" b="1" dirty="0" smtClean="0"/>
                        <a:t>When?</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837941">
                <a:tc>
                  <a:txBody>
                    <a:bodyPr/>
                    <a:lstStyle/>
                    <a:p>
                      <a:pPr algn="ctr"/>
                      <a:r>
                        <a:rPr lang="en-GB" sz="1100" dirty="0" smtClean="0"/>
                        <a:t>1556</a:t>
                      </a:r>
                      <a:endParaRPr lang="en-GB" sz="1100" dirty="0"/>
                    </a:p>
                  </a:txBody>
                  <a:tcPr/>
                </a:tc>
                <a:tc>
                  <a:txBody>
                    <a:bodyPr/>
                    <a:lstStyle/>
                    <a:p>
                      <a:r>
                        <a:rPr lang="en-GB" sz="1100" i="0" kern="1200" dirty="0" smtClean="0">
                          <a:solidFill>
                            <a:schemeClr val="tx1"/>
                          </a:solidFill>
                          <a:effectLst/>
                          <a:latin typeface="+mn-lt"/>
                          <a:ea typeface="+mn-ea"/>
                          <a:cs typeface="+mn-cs"/>
                        </a:rPr>
                        <a:t>Portuguese</a:t>
                      </a:r>
                      <a:r>
                        <a:rPr lang="en-GB" sz="1100" i="0" kern="1200" baseline="0" dirty="0" smtClean="0">
                          <a:solidFill>
                            <a:schemeClr val="tx1"/>
                          </a:solidFill>
                          <a:effectLst/>
                          <a:latin typeface="+mn-lt"/>
                          <a:ea typeface="+mn-ea"/>
                          <a:cs typeface="+mn-cs"/>
                        </a:rPr>
                        <a:t> traders were allowed to make a permanent settlement in the port of Macau.</a:t>
                      </a:r>
                      <a:endParaRPr lang="en-GB" sz="1100" i="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837941">
                <a:tc>
                  <a:txBody>
                    <a:bodyPr/>
                    <a:lstStyle/>
                    <a:p>
                      <a:pPr algn="ctr"/>
                      <a:r>
                        <a:rPr lang="en-GB" sz="1100" dirty="0" smtClean="0"/>
                        <a:t>1558</a:t>
                      </a:r>
                      <a:endParaRPr lang="en-GB" sz="1100" dirty="0"/>
                    </a:p>
                  </a:txBody>
                  <a:tcPr/>
                </a:tc>
                <a:tc>
                  <a:txBody>
                    <a:bodyPr/>
                    <a:lstStyle/>
                    <a:p>
                      <a:r>
                        <a:rPr lang="en-GB" sz="1100" b="0" i="0" kern="1200" baseline="0" dirty="0" smtClean="0">
                          <a:solidFill>
                            <a:schemeClr val="tx1"/>
                          </a:solidFill>
                          <a:effectLst/>
                          <a:latin typeface="+mn-lt"/>
                          <a:ea typeface="+mn-ea"/>
                          <a:cs typeface="+mn-cs"/>
                        </a:rPr>
                        <a:t>Queen Elizabeth ascended to the to be crowned after Queen Mary died.</a:t>
                      </a:r>
                      <a:endParaRPr lang="en-GB" sz="1100" i="0" kern="1200" dirty="0">
                        <a:solidFill>
                          <a:schemeClr val="tx1"/>
                        </a:solidFill>
                        <a:effectLst/>
                        <a:latin typeface="+mn-lt"/>
                        <a:ea typeface="+mn-ea"/>
                        <a:cs typeface="+mn-cs"/>
                      </a:endParaRPr>
                    </a:p>
                  </a:txBody>
                  <a:tcPr/>
                </a:tc>
                <a:extLst>
                  <a:ext uri="{0D108BD9-81ED-4DB2-BD59-A6C34878D82A}">
                    <a16:rowId xmlns:a16="http://schemas.microsoft.com/office/drawing/2014/main" val="1094311620"/>
                  </a:ext>
                </a:extLst>
              </a:tr>
              <a:tr h="914400">
                <a:tc>
                  <a:txBody>
                    <a:bodyPr/>
                    <a:lstStyle/>
                    <a:p>
                      <a:pPr algn="ctr"/>
                      <a:r>
                        <a:rPr lang="en-GB" sz="1100" dirty="0" smtClean="0"/>
                        <a:t>1559</a:t>
                      </a:r>
                      <a:endParaRPr lang="en-GB" sz="1100" dirty="0"/>
                    </a:p>
                  </a:txBody>
                  <a:tcPr/>
                </a:tc>
                <a:tc>
                  <a:txBody>
                    <a:bodyPr/>
                    <a:lstStyle/>
                    <a:p>
                      <a:pPr algn="l"/>
                      <a:r>
                        <a:rPr lang="en-GB" sz="1100" dirty="0" smtClean="0"/>
                        <a:t>Tristan de Luna and 1500</a:t>
                      </a:r>
                      <a:r>
                        <a:rPr lang="en-GB" sz="1100" baseline="0" dirty="0" smtClean="0"/>
                        <a:t> Spanish crew land at modern day Pensacola Bay in North America.</a:t>
                      </a:r>
                      <a:endParaRPr lang="en-GB" sz="1100" dirty="0"/>
                    </a:p>
                  </a:txBody>
                  <a:tcPr/>
                </a:tc>
                <a:extLst>
                  <a:ext uri="{0D108BD9-81ED-4DB2-BD59-A6C34878D82A}">
                    <a16:rowId xmlns:a16="http://schemas.microsoft.com/office/drawing/2014/main" val="3790129666"/>
                  </a:ext>
                </a:extLst>
              </a:tr>
              <a:tr h="483268">
                <a:tc>
                  <a:txBody>
                    <a:bodyPr/>
                    <a:lstStyle/>
                    <a:p>
                      <a:pPr algn="ctr"/>
                      <a:r>
                        <a:rPr lang="en-GB" sz="1100" dirty="0" smtClean="0"/>
                        <a:t>1562</a:t>
                      </a:r>
                      <a:endParaRPr lang="en-GB" sz="1100" dirty="0"/>
                    </a:p>
                  </a:txBody>
                  <a:tcPr/>
                </a:tc>
                <a:tc>
                  <a:txBody>
                    <a:bodyPr/>
                    <a:lstStyle/>
                    <a:p>
                      <a:pPr algn="l"/>
                      <a:r>
                        <a:rPr lang="en-GB" sz="1100" dirty="0" smtClean="0"/>
                        <a:t>John Hawkins sets sail for the Caribbean via Sierra</a:t>
                      </a:r>
                      <a:r>
                        <a:rPr lang="en-GB" sz="1100" baseline="0" dirty="0" smtClean="0"/>
                        <a:t> Leonne and eventually pioneers slave trade.</a:t>
                      </a:r>
                      <a:endParaRPr lang="en-GB" sz="1100" dirty="0"/>
                    </a:p>
                  </a:txBody>
                  <a:tcPr/>
                </a:tc>
                <a:extLst>
                  <a:ext uri="{0D108BD9-81ED-4DB2-BD59-A6C34878D82A}">
                    <a16:rowId xmlns:a16="http://schemas.microsoft.com/office/drawing/2014/main" val="4066772193"/>
                  </a:ext>
                </a:extLst>
              </a:tr>
              <a:tr h="688772">
                <a:tc>
                  <a:txBody>
                    <a:bodyPr/>
                    <a:lstStyle/>
                    <a:p>
                      <a:pPr algn="ctr"/>
                      <a:r>
                        <a:rPr lang="en-GB" sz="1100" dirty="0" smtClean="0"/>
                        <a:t>1577</a:t>
                      </a:r>
                      <a:endParaRPr lang="en-GB" sz="1100" dirty="0"/>
                    </a:p>
                  </a:txBody>
                  <a:tcPr/>
                </a:tc>
                <a:tc>
                  <a:txBody>
                    <a:bodyPr/>
                    <a:lstStyle/>
                    <a:p>
                      <a:pPr algn="l"/>
                      <a:r>
                        <a:rPr lang="en-GB" sz="1100" dirty="0" smtClean="0"/>
                        <a:t>Sir Francis</a:t>
                      </a:r>
                      <a:r>
                        <a:rPr lang="en-GB" sz="1100" baseline="0" dirty="0" smtClean="0"/>
                        <a:t> Drake circumnavigates the world and becomes </a:t>
                      </a:r>
                      <a:r>
                        <a:rPr lang="en-GB" sz="1100" baseline="0" smtClean="0"/>
                        <a:t>the second </a:t>
                      </a:r>
                      <a:r>
                        <a:rPr lang="en-GB" sz="1100" baseline="0" dirty="0" smtClean="0"/>
                        <a:t>person in the world and the First English captain to accomplish the task.</a:t>
                      </a:r>
                      <a:endParaRPr lang="en-GB" sz="1100" dirty="0"/>
                    </a:p>
                  </a:txBody>
                  <a:tcPr/>
                </a:tc>
                <a:extLst>
                  <a:ext uri="{0D108BD9-81ED-4DB2-BD59-A6C34878D82A}">
                    <a16:rowId xmlns:a16="http://schemas.microsoft.com/office/drawing/2014/main" val="689411962"/>
                  </a:ext>
                </a:extLst>
              </a:tr>
              <a:tr h="460868">
                <a:tc>
                  <a:txBody>
                    <a:bodyPr/>
                    <a:lstStyle/>
                    <a:p>
                      <a:pPr algn="ctr"/>
                      <a:r>
                        <a:rPr lang="en-GB" sz="1100" dirty="0" smtClean="0"/>
                        <a:t>1584</a:t>
                      </a:r>
                      <a:endParaRPr lang="en-GB" sz="1100" dirty="0"/>
                    </a:p>
                  </a:txBody>
                  <a:tcPr/>
                </a:tc>
                <a:tc>
                  <a:txBody>
                    <a:bodyPr/>
                    <a:lstStyle/>
                    <a:p>
                      <a:r>
                        <a:rPr lang="en-GB" sz="1100" dirty="0" smtClean="0"/>
                        <a:t>Captains Philip </a:t>
                      </a:r>
                      <a:r>
                        <a:rPr lang="en-GB" sz="1100" dirty="0" err="1" smtClean="0"/>
                        <a:t>Amadas</a:t>
                      </a:r>
                      <a:r>
                        <a:rPr lang="en-GB" sz="1100" dirty="0" smtClean="0"/>
                        <a:t> and Arthur </a:t>
                      </a:r>
                      <a:r>
                        <a:rPr lang="en-GB" sz="1100" dirty="0" err="1" smtClean="0"/>
                        <a:t>Barlower</a:t>
                      </a:r>
                      <a:r>
                        <a:rPr lang="en-GB" sz="1100" dirty="0" smtClean="0"/>
                        <a:t> leave</a:t>
                      </a:r>
                      <a:r>
                        <a:rPr lang="en-GB" sz="1100" baseline="0" dirty="0" smtClean="0"/>
                        <a:t> England to explore North American Coast.</a:t>
                      </a:r>
                      <a:endParaRPr lang="en-GB" sz="1100" dirty="0"/>
                    </a:p>
                  </a:txBody>
                  <a:tcPr/>
                </a:tc>
                <a:extLst>
                  <a:ext uri="{0D108BD9-81ED-4DB2-BD59-A6C34878D82A}">
                    <a16:rowId xmlns:a16="http://schemas.microsoft.com/office/drawing/2014/main" val="1769763709"/>
                  </a:ext>
                </a:extLst>
              </a:tr>
              <a:tr h="747465">
                <a:tc>
                  <a:txBody>
                    <a:bodyPr/>
                    <a:lstStyle/>
                    <a:p>
                      <a:pPr algn="ctr"/>
                      <a:r>
                        <a:rPr lang="en-GB" sz="1100" dirty="0" smtClean="0"/>
                        <a:t>1595</a:t>
                      </a:r>
                      <a:endParaRPr lang="en-GB" sz="1100" dirty="0"/>
                    </a:p>
                  </a:txBody>
                  <a:tcPr/>
                </a:tc>
                <a:tc>
                  <a:txBody>
                    <a:bodyPr/>
                    <a:lstStyle/>
                    <a:p>
                      <a:r>
                        <a:rPr lang="en-GB" sz="1100" dirty="0" smtClean="0"/>
                        <a:t>Sir Walter Raleigh sets out in search of the</a:t>
                      </a:r>
                      <a:r>
                        <a:rPr lang="en-GB" sz="1100" baseline="0" dirty="0" smtClean="0"/>
                        <a:t> city of El Dorado.</a:t>
                      </a:r>
                      <a:endParaRPr lang="en-GB" sz="1100" dirty="0"/>
                    </a:p>
                  </a:txBody>
                  <a:tcPr/>
                </a:tc>
                <a:extLst>
                  <a:ext uri="{0D108BD9-81ED-4DB2-BD59-A6C34878D82A}">
                    <a16:rowId xmlns:a16="http://schemas.microsoft.com/office/drawing/2014/main" val="275173653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274101931"/>
              </p:ext>
            </p:extLst>
          </p:nvPr>
        </p:nvGraphicFramePr>
        <p:xfrm>
          <a:off x="3400817" y="1199393"/>
          <a:ext cx="3254786" cy="2400300"/>
        </p:xfrm>
        <a:graphic>
          <a:graphicData uri="http://schemas.openxmlformats.org/drawingml/2006/table">
            <a:tbl>
              <a:tblPr firstRow="1" bandRow="1">
                <a:tableStyleId>{5940675A-B579-460E-94D1-54222C63F5DA}</a:tableStyleId>
              </a:tblPr>
              <a:tblGrid>
                <a:gridCol w="3254786">
                  <a:extLst>
                    <a:ext uri="{9D8B030D-6E8A-4147-A177-3AD203B41FA5}">
                      <a16:colId xmlns:a16="http://schemas.microsoft.com/office/drawing/2014/main" val="754516515"/>
                    </a:ext>
                  </a:extLst>
                </a:gridCol>
              </a:tblGrid>
              <a:tr h="255528">
                <a:tc>
                  <a:txBody>
                    <a:bodyPr/>
                    <a:lstStyle/>
                    <a:p>
                      <a:pPr algn="ctr"/>
                      <a:r>
                        <a:rPr lang="en-GB" b="1" dirty="0" smtClean="0"/>
                        <a:t>Background Information </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927106">
                <a:tc>
                  <a:txBody>
                    <a:bodyPr/>
                    <a:lstStyle/>
                    <a:p>
                      <a:pPr fontAlgn="base"/>
                      <a:r>
                        <a:rPr lang="en-GB" sz="1200" b="0" i="1" kern="1200" dirty="0" smtClean="0">
                          <a:solidFill>
                            <a:schemeClr val="tx1"/>
                          </a:solidFill>
                          <a:effectLst/>
                          <a:latin typeface="+mn-lt"/>
                          <a:ea typeface="+mn-ea"/>
                          <a:cs typeface="+mn-cs"/>
                        </a:rPr>
                        <a:t>The Elizabethan era began</a:t>
                      </a:r>
                      <a:r>
                        <a:rPr lang="en-GB" sz="1200" b="0" i="1" kern="1200" baseline="0" dirty="0" smtClean="0">
                          <a:solidFill>
                            <a:schemeClr val="tx1"/>
                          </a:solidFill>
                          <a:effectLst/>
                          <a:latin typeface="+mn-lt"/>
                          <a:ea typeface="+mn-ea"/>
                          <a:cs typeface="+mn-cs"/>
                        </a:rPr>
                        <a:t> when Queen Elizabeth ascended to the throne in 1558 to be crowned as Queen after Queen Mary died in 1558. The period of time that she ruled is 45 years (1558 – 1603) was marked by prosperity in the field of exploration. The need for trade routes to the Far </a:t>
                      </a:r>
                      <a:r>
                        <a:rPr lang="en-GB" sz="1200" b="0" i="1" kern="1200" baseline="0" dirty="0" smtClean="0">
                          <a:solidFill>
                            <a:schemeClr val="tx1"/>
                          </a:solidFill>
                          <a:effectLst/>
                          <a:latin typeface="+mn-lt"/>
                          <a:ea typeface="+mn-ea"/>
                          <a:cs typeface="+mn-cs"/>
                        </a:rPr>
                        <a:t>East had increased and </a:t>
                      </a:r>
                      <a:r>
                        <a:rPr lang="en-GB" sz="1200" b="0" i="1" kern="1200" baseline="0" dirty="0" smtClean="0">
                          <a:solidFill>
                            <a:schemeClr val="tx1"/>
                          </a:solidFill>
                          <a:effectLst/>
                          <a:latin typeface="+mn-lt"/>
                          <a:ea typeface="+mn-ea"/>
                          <a:cs typeface="+mn-cs"/>
                        </a:rPr>
                        <a:t>all European powers were vying for the right to colonise the Far East nations. Queen Elizabeth was lucky enough to have some of the best navigators, explorers and sailors.</a:t>
                      </a:r>
                      <a:endParaRPr lang="en-GB" sz="1200" b="0" i="1"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964434000"/>
              </p:ext>
            </p:extLst>
          </p:nvPr>
        </p:nvGraphicFramePr>
        <p:xfrm>
          <a:off x="3400817" y="3691080"/>
          <a:ext cx="3254786" cy="4329984"/>
        </p:xfrm>
        <a:graphic>
          <a:graphicData uri="http://schemas.openxmlformats.org/drawingml/2006/table">
            <a:tbl>
              <a:tblPr firstRow="1" bandRow="1">
                <a:tableStyleId>{5940675A-B579-460E-94D1-54222C63F5DA}</a:tableStyleId>
              </a:tblPr>
              <a:tblGrid>
                <a:gridCol w="1213043">
                  <a:extLst>
                    <a:ext uri="{9D8B030D-6E8A-4147-A177-3AD203B41FA5}">
                      <a16:colId xmlns:a16="http://schemas.microsoft.com/office/drawing/2014/main" val="754516515"/>
                    </a:ext>
                  </a:extLst>
                </a:gridCol>
                <a:gridCol w="2041743">
                  <a:extLst>
                    <a:ext uri="{9D8B030D-6E8A-4147-A177-3AD203B41FA5}">
                      <a16:colId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sz="1200" b="1" dirty="0" smtClean="0"/>
                        <a:t>Spelling</a:t>
                      </a:r>
                      <a:endParaRPr lang="en-GB" sz="1200" b="1" dirty="0"/>
                    </a:p>
                  </a:txBody>
                  <a:tcPr>
                    <a:solidFill>
                      <a:schemeClr val="accent6">
                        <a:lumMod val="20000"/>
                        <a:lumOff val="80000"/>
                      </a:schemeClr>
                    </a:solidFill>
                  </a:tcPr>
                </a:tc>
                <a:tc>
                  <a:txBody>
                    <a:bodyPr/>
                    <a:lstStyle/>
                    <a:p>
                      <a:pPr algn="ctr"/>
                      <a:r>
                        <a:rPr lang="en-GB" sz="1200" b="1" dirty="0" smtClean="0"/>
                        <a:t>Definition</a:t>
                      </a:r>
                      <a:endParaRPr lang="en-GB" sz="1200" b="1" dirty="0"/>
                    </a:p>
                  </a:txBody>
                  <a:tcPr>
                    <a:solidFill>
                      <a:schemeClr val="accent6">
                        <a:lumMod val="20000"/>
                        <a:lumOff val="80000"/>
                      </a:schemeClr>
                    </a:solidFill>
                  </a:tcPr>
                </a:tc>
                <a:extLst>
                  <a:ext uri="{0D108BD9-81ED-4DB2-BD59-A6C34878D82A}">
                    <a16:rowId xmlns:a16="http://schemas.microsoft.com/office/drawing/2014/main" val="1208927862"/>
                  </a:ext>
                </a:extLst>
              </a:tr>
              <a:tr h="513890">
                <a:tc>
                  <a:txBody>
                    <a:bodyPr/>
                    <a:lstStyle/>
                    <a:p>
                      <a:pPr algn="ctr"/>
                      <a:r>
                        <a:rPr lang="en-GB" sz="1100" dirty="0" smtClean="0"/>
                        <a:t>Exploration</a:t>
                      </a:r>
                      <a:endParaRPr lang="en-GB" sz="1100" dirty="0"/>
                    </a:p>
                  </a:txBody>
                  <a:tcPr/>
                </a:tc>
                <a:tc>
                  <a:txBody>
                    <a:bodyPr/>
                    <a:lstStyle/>
                    <a:p>
                      <a:pPr algn="ctr"/>
                      <a:r>
                        <a:rPr lang="en-GB" sz="1100" dirty="0" smtClean="0"/>
                        <a:t>The action of exploring</a:t>
                      </a:r>
                      <a:r>
                        <a:rPr lang="en-GB" sz="1100" baseline="0" dirty="0" smtClean="0"/>
                        <a:t> an unfamiliar area.</a:t>
                      </a:r>
                      <a:endParaRPr lang="en-GB" sz="1100" dirty="0"/>
                    </a:p>
                  </a:txBody>
                  <a:tcPr/>
                </a:tc>
                <a:extLst>
                  <a:ext uri="{0D108BD9-81ED-4DB2-BD59-A6C34878D82A}">
                    <a16:rowId xmlns:a16="http://schemas.microsoft.com/office/drawing/2014/main" val="689411962"/>
                  </a:ext>
                </a:extLst>
              </a:tr>
              <a:tr h="496050">
                <a:tc>
                  <a:txBody>
                    <a:bodyPr/>
                    <a:lstStyle/>
                    <a:p>
                      <a:pPr algn="ctr"/>
                      <a:r>
                        <a:rPr lang="en-GB" sz="1100" dirty="0" smtClean="0"/>
                        <a:t>Circumnavigate</a:t>
                      </a:r>
                      <a:endParaRPr lang="en-GB" sz="1100" dirty="0"/>
                    </a:p>
                  </a:txBody>
                  <a:tcPr/>
                </a:tc>
                <a:tc>
                  <a:txBody>
                    <a:bodyPr/>
                    <a:lstStyle/>
                    <a:p>
                      <a:pPr algn="ctr"/>
                      <a:r>
                        <a:rPr lang="en-GB" sz="1100" dirty="0" smtClean="0"/>
                        <a:t>To sail</a:t>
                      </a:r>
                      <a:r>
                        <a:rPr lang="en-GB" sz="1100" baseline="0" dirty="0" smtClean="0"/>
                        <a:t> or travel around something (e.g. the world).</a:t>
                      </a:r>
                      <a:endParaRPr lang="en-GB" sz="1100" dirty="0"/>
                    </a:p>
                  </a:txBody>
                  <a:tcPr/>
                </a:tc>
                <a:extLst>
                  <a:ext uri="{0D108BD9-81ED-4DB2-BD59-A6C34878D82A}">
                    <a16:rowId xmlns:a16="http://schemas.microsoft.com/office/drawing/2014/main" val="1769763709"/>
                  </a:ext>
                </a:extLst>
              </a:tr>
              <a:tr h="391255">
                <a:tc>
                  <a:txBody>
                    <a:bodyPr/>
                    <a:lstStyle/>
                    <a:p>
                      <a:pPr algn="ctr"/>
                      <a:r>
                        <a:rPr lang="en-GB" sz="1100" dirty="0" smtClean="0"/>
                        <a:t>Trade</a:t>
                      </a:r>
                      <a:endParaRPr lang="en-GB" sz="1100" dirty="0"/>
                    </a:p>
                  </a:txBody>
                  <a:tcPr/>
                </a:tc>
                <a:tc>
                  <a:txBody>
                    <a:bodyPr/>
                    <a:lstStyle/>
                    <a:p>
                      <a:pPr algn="ctr"/>
                      <a:r>
                        <a:rPr lang="en-GB" sz="1100" dirty="0" smtClean="0"/>
                        <a:t>The</a:t>
                      </a:r>
                      <a:r>
                        <a:rPr lang="en-GB" sz="1100" baseline="0" dirty="0" smtClean="0"/>
                        <a:t> action of buying or selling goods and services. </a:t>
                      </a:r>
                      <a:endParaRPr lang="en-GB" sz="1100" dirty="0"/>
                    </a:p>
                  </a:txBody>
                  <a:tcPr/>
                </a:tc>
                <a:extLst>
                  <a:ext uri="{0D108BD9-81ED-4DB2-BD59-A6C34878D82A}">
                    <a16:rowId xmlns:a16="http://schemas.microsoft.com/office/drawing/2014/main" val="1182001177"/>
                  </a:ext>
                </a:extLst>
              </a:tr>
              <a:tr h="436028">
                <a:tc>
                  <a:txBody>
                    <a:bodyPr/>
                    <a:lstStyle/>
                    <a:p>
                      <a:pPr algn="ctr"/>
                      <a:r>
                        <a:rPr lang="en-GB" sz="1100" dirty="0" smtClean="0"/>
                        <a:t>Commodities</a:t>
                      </a:r>
                      <a:endParaRPr lang="en-GB" sz="1100" dirty="0"/>
                    </a:p>
                  </a:txBody>
                  <a:tcPr/>
                </a:tc>
                <a:tc>
                  <a:txBody>
                    <a:bodyPr/>
                    <a:lstStyle/>
                    <a:p>
                      <a:pPr algn="ctr"/>
                      <a:r>
                        <a:rPr lang="en-GB" sz="1100" b="0" i="0" kern="1200" dirty="0" smtClean="0">
                          <a:solidFill>
                            <a:schemeClr val="tx1"/>
                          </a:solidFill>
                          <a:effectLst/>
                          <a:latin typeface="+mn-lt"/>
                          <a:ea typeface="+mn-ea"/>
                          <a:cs typeface="+mn-cs"/>
                        </a:rPr>
                        <a:t>A raw material or primary agricultural product that can be bought and sold, such as copper or coffee.</a:t>
                      </a:r>
                      <a:endParaRPr lang="en-GB" sz="1100" dirty="0"/>
                    </a:p>
                  </a:txBody>
                  <a:tcPr/>
                </a:tc>
                <a:extLst>
                  <a:ext uri="{0D108BD9-81ED-4DB2-BD59-A6C34878D82A}">
                    <a16:rowId xmlns:a16="http://schemas.microsoft.com/office/drawing/2014/main" val="3998611680"/>
                  </a:ext>
                </a:extLst>
              </a:tr>
              <a:tr h="436028">
                <a:tc>
                  <a:txBody>
                    <a:bodyPr/>
                    <a:lstStyle/>
                    <a:p>
                      <a:pPr algn="ctr"/>
                      <a:r>
                        <a:rPr lang="en-GB" sz="1100" dirty="0" smtClean="0"/>
                        <a:t>Alliance</a:t>
                      </a:r>
                      <a:endParaRPr lang="en-GB" sz="1100" dirty="0"/>
                    </a:p>
                  </a:txBody>
                  <a:tcPr/>
                </a:tc>
                <a:tc>
                  <a:txBody>
                    <a:bodyPr/>
                    <a:lstStyle/>
                    <a:p>
                      <a:pPr algn="ctr"/>
                      <a:r>
                        <a:rPr lang="en-GB" sz="1100" b="0" i="0" kern="1200" dirty="0" smtClean="0">
                          <a:solidFill>
                            <a:schemeClr val="tx1"/>
                          </a:solidFill>
                          <a:effectLst/>
                          <a:latin typeface="+mn-lt"/>
                          <a:ea typeface="+mn-ea"/>
                          <a:cs typeface="+mn-cs"/>
                        </a:rPr>
                        <a:t>A union or association formed for mutual benefit, especially between countries or organizations.</a:t>
                      </a:r>
                      <a:endParaRPr lang="en-GB" sz="1100" dirty="0"/>
                    </a:p>
                  </a:txBody>
                  <a:tcPr/>
                </a:tc>
                <a:extLst>
                  <a:ext uri="{0D108BD9-81ED-4DB2-BD59-A6C34878D82A}">
                    <a16:rowId xmlns:a16="http://schemas.microsoft.com/office/drawing/2014/main" val="3891053345"/>
                  </a:ext>
                </a:extLst>
              </a:tr>
              <a:tr h="436028">
                <a:tc>
                  <a:txBody>
                    <a:bodyPr/>
                    <a:lstStyle/>
                    <a:p>
                      <a:pPr algn="ctr"/>
                      <a:r>
                        <a:rPr lang="en-GB" sz="1100" dirty="0" smtClean="0"/>
                        <a:t>Colonies</a:t>
                      </a:r>
                      <a:endParaRPr lang="en-GB" sz="1100" dirty="0"/>
                    </a:p>
                  </a:txBody>
                  <a:tcPr/>
                </a:tc>
                <a:tc>
                  <a:txBody>
                    <a:bodyPr/>
                    <a:lstStyle/>
                    <a:p>
                      <a:pPr algn="ctr"/>
                      <a:r>
                        <a:rPr lang="en-GB" sz="1100" b="0" i="0" kern="1200" dirty="0" smtClean="0">
                          <a:solidFill>
                            <a:schemeClr val="tx1"/>
                          </a:solidFill>
                          <a:effectLst/>
                          <a:latin typeface="+mn-lt"/>
                          <a:ea typeface="+mn-ea"/>
                          <a:cs typeface="+mn-cs"/>
                        </a:rPr>
                        <a:t>a country or area under the full or partial political control of another country and occupied by settlers from that country.</a:t>
                      </a:r>
                      <a:endParaRPr lang="en-GB" sz="1100" dirty="0"/>
                    </a:p>
                  </a:txBody>
                  <a:tcPr/>
                </a:tc>
                <a:extLst>
                  <a:ext uri="{0D108BD9-81ED-4DB2-BD59-A6C34878D82A}">
                    <a16:rowId xmlns:a16="http://schemas.microsoft.com/office/drawing/2014/main" val="2707979440"/>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033649942"/>
              </p:ext>
            </p:extLst>
          </p:nvPr>
        </p:nvGraphicFramePr>
        <p:xfrm>
          <a:off x="3400817" y="8112451"/>
          <a:ext cx="3254786" cy="1653540"/>
        </p:xfrm>
        <a:graphic>
          <a:graphicData uri="http://schemas.openxmlformats.org/drawingml/2006/table">
            <a:tbl>
              <a:tblPr firstRow="1" bandRow="1">
                <a:tableStyleId>{5940675A-B579-460E-94D1-54222C63F5DA}</a:tableStyleId>
              </a:tblPr>
              <a:tblGrid>
                <a:gridCol w="1023747">
                  <a:extLst>
                    <a:ext uri="{9D8B030D-6E8A-4147-A177-3AD203B41FA5}">
                      <a16:colId xmlns:a16="http://schemas.microsoft.com/office/drawing/2014/main" val="754516515"/>
                    </a:ext>
                  </a:extLst>
                </a:gridCol>
                <a:gridCol w="2231039">
                  <a:extLst>
                    <a:ext uri="{9D8B030D-6E8A-4147-A177-3AD203B41FA5}">
                      <a16:colId xmlns:a16="http://schemas.microsoft.com/office/drawing/2014/main" val="751772659"/>
                    </a:ext>
                  </a:extLst>
                </a:gridCol>
              </a:tblGrid>
              <a:tr h="282620">
                <a:tc gridSpan="2">
                  <a:txBody>
                    <a:bodyPr/>
                    <a:lstStyle/>
                    <a:p>
                      <a:pPr algn="ctr"/>
                      <a:r>
                        <a:rPr lang="en-GB" b="1" dirty="0" smtClean="0"/>
                        <a:t>Who?</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698171">
                <a:tc>
                  <a:txBody>
                    <a:bodyPr/>
                    <a:lstStyle/>
                    <a:p>
                      <a:pPr algn="ctr"/>
                      <a:r>
                        <a:rPr lang="en-GB" sz="1100" dirty="0" smtClean="0">
                          <a:latin typeface="+mn-lt"/>
                        </a:rPr>
                        <a:t>Sir Francis</a:t>
                      </a:r>
                      <a:r>
                        <a:rPr lang="en-GB" sz="1100" baseline="0" dirty="0" smtClean="0">
                          <a:latin typeface="+mn-lt"/>
                        </a:rPr>
                        <a:t> Drake</a:t>
                      </a:r>
                      <a:endParaRPr lang="en-GB" sz="1100" dirty="0">
                        <a:latin typeface="+mn-lt"/>
                      </a:endParaRPr>
                    </a:p>
                  </a:txBody>
                  <a:tcPr/>
                </a:tc>
                <a:tc>
                  <a:txBody>
                    <a:bodyPr/>
                    <a:lstStyle/>
                    <a:p>
                      <a:pPr marL="171450" indent="-171450" algn="l">
                        <a:buFont typeface="Arial" panose="020B0604020202020204" pitchFamily="34" charset="0"/>
                        <a:buChar char="•"/>
                      </a:pPr>
                      <a:r>
                        <a:rPr lang="en-GB" sz="1100" baseline="0" dirty="0" smtClean="0">
                          <a:latin typeface="+mn-lt"/>
                        </a:rPr>
                        <a:t>Helped defeat the Spanish Armada of 1558</a:t>
                      </a:r>
                    </a:p>
                    <a:p>
                      <a:pPr marL="171450" indent="-171450" algn="l">
                        <a:buFont typeface="Arial" panose="020B0604020202020204" pitchFamily="34" charset="0"/>
                        <a:buChar char="•"/>
                      </a:pPr>
                      <a:r>
                        <a:rPr lang="en-GB" sz="1100" baseline="0" dirty="0" smtClean="0">
                          <a:latin typeface="+mn-lt"/>
                        </a:rPr>
                        <a:t>Most renowned seaman of Elizabethan era.</a:t>
                      </a:r>
                    </a:p>
                  </a:txBody>
                  <a:tcPr/>
                </a:tc>
                <a:extLst>
                  <a:ext uri="{0D108BD9-81ED-4DB2-BD59-A6C34878D82A}">
                    <a16:rowId xmlns:a16="http://schemas.microsoft.com/office/drawing/2014/main" val="1862795563"/>
                  </a:ext>
                </a:extLst>
              </a:tr>
              <a:tr h="562473">
                <a:tc>
                  <a:txBody>
                    <a:bodyPr/>
                    <a:lstStyle/>
                    <a:p>
                      <a:pPr algn="ctr"/>
                      <a:r>
                        <a:rPr lang="en-GB" sz="1100" dirty="0" smtClean="0">
                          <a:latin typeface="+mn-lt"/>
                        </a:rPr>
                        <a:t>Sir Walter Raleigh</a:t>
                      </a:r>
                      <a:endParaRPr lang="en-GB" sz="1100" dirty="0">
                        <a:latin typeface="+mn-lt"/>
                      </a:endParaRPr>
                    </a:p>
                  </a:txBody>
                  <a:tcPr/>
                </a:tc>
                <a:tc>
                  <a:txBody>
                    <a:bodyPr/>
                    <a:lstStyle/>
                    <a:p>
                      <a:pPr marL="171450" indent="-171450" algn="l">
                        <a:buFont typeface="Arial" panose="020B0604020202020204" pitchFamily="34" charset="0"/>
                        <a:buChar char="•"/>
                      </a:pPr>
                      <a:r>
                        <a:rPr lang="en-GB" sz="1100" dirty="0" smtClean="0">
                          <a:latin typeface="+mn-lt"/>
                        </a:rPr>
                        <a:t>Captain of the Queen’s Guard</a:t>
                      </a:r>
                    </a:p>
                    <a:p>
                      <a:pPr marL="171450" indent="-171450" algn="l">
                        <a:buFont typeface="Arial" panose="020B0604020202020204" pitchFamily="34" charset="0"/>
                        <a:buChar char="•"/>
                      </a:pPr>
                      <a:r>
                        <a:rPr lang="en-GB" sz="1100" dirty="0" smtClean="0">
                          <a:latin typeface="+mn-lt"/>
                        </a:rPr>
                        <a:t>Established a colony named Virginia.</a:t>
                      </a:r>
                      <a:endParaRPr lang="en-GB" sz="1100" dirty="0">
                        <a:latin typeface="+mn-lt"/>
                      </a:endParaRPr>
                    </a:p>
                  </a:txBody>
                  <a:tcPr/>
                </a:tc>
                <a:extLst>
                  <a:ext uri="{0D108BD9-81ED-4DB2-BD59-A6C34878D82A}">
                    <a16:rowId xmlns:a16="http://schemas.microsoft.com/office/drawing/2014/main" val="68941196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952980109"/>
              </p:ext>
            </p:extLst>
          </p:nvPr>
        </p:nvGraphicFramePr>
        <p:xfrm>
          <a:off x="162371" y="7146165"/>
          <a:ext cx="3166040" cy="2428804"/>
        </p:xfrm>
        <a:graphic>
          <a:graphicData uri="http://schemas.openxmlformats.org/drawingml/2006/table">
            <a:tbl>
              <a:tblPr firstRow="1" bandRow="1">
                <a:tableStyleId>{5940675A-B579-460E-94D1-54222C63F5DA}</a:tableStyleId>
              </a:tblPr>
              <a:tblGrid>
                <a:gridCol w="3166040">
                  <a:extLst>
                    <a:ext uri="{9D8B030D-6E8A-4147-A177-3AD203B41FA5}">
                      <a16:colId xmlns:a16="http://schemas.microsoft.com/office/drawing/2014/main" val="754516515"/>
                    </a:ext>
                  </a:extLst>
                </a:gridCol>
              </a:tblGrid>
              <a:tr h="282646">
                <a:tc>
                  <a:txBody>
                    <a:bodyPr/>
                    <a:lstStyle/>
                    <a:p>
                      <a:pPr algn="ctr"/>
                      <a:r>
                        <a:rPr lang="en-GB" b="1" dirty="0" smtClean="0"/>
                        <a:t>Diagrams and Symbols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2131624">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txBody>
                  <a:tcPr/>
                </a:tc>
                <a:extLst>
                  <a:ext uri="{0D108BD9-81ED-4DB2-BD59-A6C34878D82A}">
                    <a16:rowId xmlns:a16="http://schemas.microsoft.com/office/drawing/2014/main" val="1208927862"/>
                  </a:ext>
                </a:extLst>
              </a:tr>
            </a:tbl>
          </a:graphicData>
        </a:graphic>
      </p:graphicFrame>
      <p:pic>
        <p:nvPicPr>
          <p:cNvPr id="2050" name="Picture 2" descr="Image result for sir francis drake rou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620" y="7576381"/>
            <a:ext cx="3083296" cy="1841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7520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192</TotalTime>
  <Words>373</Words>
  <Application>Microsoft Office PowerPoint</Application>
  <PresentationFormat>A4 Paper (210x297 mm)</PresentationFormat>
  <Paragraphs>50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Donnelly</cp:lastModifiedBy>
  <cp:revision>29</cp:revision>
  <dcterms:created xsi:type="dcterms:W3CDTF">2019-07-07T18:53:37Z</dcterms:created>
  <dcterms:modified xsi:type="dcterms:W3CDTF">2019-09-10T08:47:52Z</dcterms:modified>
</cp:coreProperties>
</file>