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26" autoAdjust="0"/>
  </p:normalViewPr>
  <p:slideViewPr>
    <p:cSldViewPr snapToGrid="0">
      <p:cViewPr varScale="1">
        <p:scale>
          <a:sx n="56" d="100"/>
          <a:sy n="56" d="100"/>
        </p:scale>
        <p:origin x="2573" y="43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AD4698-9C7D-4D88-A0FC-98CD68A52576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39963" y="1241425"/>
            <a:ext cx="23177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D33842-7E89-45F8-8499-C51565321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845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D33842-7E89-45F8-8499-C5156532108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2098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Spring Trust Academy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2910141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64257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221076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2326195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Art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smtClean="0"/>
                        <a:t>Sculpture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5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7743490"/>
              </p:ext>
            </p:extLst>
          </p:nvPr>
        </p:nvGraphicFramePr>
        <p:xfrm>
          <a:off x="123694" y="5633276"/>
          <a:ext cx="3775861" cy="36305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460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610401">
                  <a:extLst>
                    <a:ext uri="{9D8B030D-6E8A-4147-A177-3AD203B41FA5}">
                      <a16:colId xmlns:a16="http://schemas.microsoft.com/office/drawing/2014/main" val="1126776701"/>
                    </a:ext>
                  </a:extLst>
                </a:gridCol>
              </a:tblGrid>
              <a:tr h="27235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b="1" baseline="0" dirty="0" smtClean="0">
                          <a:latin typeface="+mn-lt"/>
                        </a:rPr>
                        <a:t>What? Key vocab</a:t>
                      </a:r>
                      <a:endParaRPr lang="en-GB" sz="1100" b="1" dirty="0">
                        <a:latin typeface="+mn-lt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47878">
                <a:tc>
                  <a:txBody>
                    <a:bodyPr/>
                    <a:lstStyle/>
                    <a:p>
                      <a:pPr algn="ctr"/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Suspend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hang (something) from somewhere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4359104"/>
                  </a:ext>
                </a:extLst>
              </a:tr>
              <a:tr h="258135"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 smtClean="0">
                          <a:latin typeface="+mn-lt"/>
                        </a:rPr>
                        <a:t>counterbalance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weight that balances another weight.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048431"/>
                  </a:ext>
                </a:extLst>
              </a:tr>
              <a:tr h="734532">
                <a:tc>
                  <a:txBody>
                    <a:bodyPr/>
                    <a:lstStyle/>
                    <a:p>
                      <a:pPr algn="ctr"/>
                      <a:r>
                        <a:rPr lang="en-GB" sz="1100" b="0" smtClean="0">
                          <a:latin typeface="+mn-lt"/>
                        </a:rPr>
                        <a:t>mobile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 mobile is a type of sculpture that is formed of delicate components which are suspended in the air and move in response to air or motor power.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1700916"/>
                  </a:ext>
                </a:extLst>
              </a:tr>
              <a:tr h="411338">
                <a:tc>
                  <a:txBody>
                    <a:bodyPr/>
                    <a:lstStyle/>
                    <a:p>
                      <a:pPr algn="ctr"/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texture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Texture refers to the surface  in a work of art</a:t>
                      </a:r>
                      <a:r>
                        <a:rPr lang="en-GB" sz="11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– how something</a:t>
                      </a: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looks or feels.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4808175"/>
                  </a:ext>
                </a:extLst>
              </a:tr>
              <a:tr h="572935"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 smtClean="0">
                          <a:latin typeface="+mn-lt"/>
                        </a:rPr>
                        <a:t>Dimension</a:t>
                      </a:r>
                    </a:p>
                    <a:p>
                      <a:pPr algn="ctr"/>
                      <a:endParaRPr lang="en-GB" sz="11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measurement of length in one direction. Examples: width, depth and height are dimensions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4354602"/>
                  </a:ext>
                </a:extLst>
              </a:tr>
              <a:tr h="411338"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 smtClean="0">
                          <a:latin typeface="+mn-lt"/>
                        </a:rPr>
                        <a:t>pattern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 pattern is a design in which lines, shapes, forms or colours are repeated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7156062"/>
                  </a:ext>
                </a:extLst>
              </a:tr>
              <a:tr h="541403"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 smtClean="0">
                          <a:latin typeface="+mn-lt"/>
                        </a:rPr>
                        <a:t>Shape and form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artwork is created through lines, textures, colour and shapes.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7740626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5395519"/>
              </p:ext>
            </p:extLst>
          </p:nvPr>
        </p:nvGraphicFramePr>
        <p:xfrm>
          <a:off x="128714" y="1027024"/>
          <a:ext cx="6522483" cy="17279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89315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3533848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  <a:gridCol w="2099320">
                  <a:extLst>
                    <a:ext uri="{9D8B030D-6E8A-4147-A177-3AD203B41FA5}">
                      <a16:colId xmlns:a16="http://schemas.microsoft.com/office/drawing/2014/main" val="3721572582"/>
                    </a:ext>
                  </a:extLst>
                </a:gridCol>
              </a:tblGrid>
              <a:tr h="24766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Who?</a:t>
                      </a:r>
                      <a:r>
                        <a:rPr lang="en-GB" sz="1200" b="1" baseline="0" dirty="0" smtClean="0"/>
                        <a:t> Focus Famous Artist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453616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Alexander Calder </a:t>
                      </a: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Born</a:t>
                      </a:r>
                      <a:r>
                        <a:rPr lang="en-GB" sz="1100" b="1" u="none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  <a:r>
                        <a:rPr lang="en-GB" sz="1100" u="none" kern="1200" baseline="30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nd</a:t>
                      </a:r>
                      <a:r>
                        <a:rPr lang="en-GB" sz="110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July 1898–  </a:t>
                      </a:r>
                      <a:r>
                        <a:rPr lang="en-GB" sz="1100" b="1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Died</a:t>
                      </a:r>
                      <a:r>
                        <a:rPr lang="en-GB" sz="110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11</a:t>
                      </a:r>
                      <a:r>
                        <a:rPr lang="en-GB" sz="1100" u="none" kern="1200" baseline="30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1100" u="none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November 1976</a:t>
                      </a:r>
                      <a:r>
                        <a:rPr lang="en-GB" sz="110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Alexander Calder was an American sculptor known for his innovative mobiles and</a:t>
                      </a:r>
                      <a:r>
                        <a:rPr lang="en-GB" sz="11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public sculptures.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 also created paintings, jewellery, theatre sets and costumes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 sculptures and mobiles were</a:t>
                      </a:r>
                      <a:r>
                        <a:rPr lang="en-GB" sz="11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often </a:t>
                      </a: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made from wire and the mobile</a:t>
                      </a:r>
                      <a:r>
                        <a:rPr lang="en-GB" sz="11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relied on careful weighting to achieve balance and suspension in the air</a:t>
                      </a:r>
                      <a:endParaRPr lang="en-GB" sz="110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endParaRPr lang="en-GB" sz="120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6959961"/>
              </p:ext>
            </p:extLst>
          </p:nvPr>
        </p:nvGraphicFramePr>
        <p:xfrm>
          <a:off x="4028719" y="5633887"/>
          <a:ext cx="2672706" cy="33732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7270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401339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400" b="1" dirty="0" smtClean="0"/>
                        <a:t>What? Key Skills</a:t>
                      </a:r>
                      <a:endParaRPr lang="en-GB" sz="14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865436"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study the work of artists and </a:t>
                      </a: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sculptures and the effectiveness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of their designs</a:t>
                      </a: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1100" dirty="0" smtClean="0"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use tools and techniques for sculpture.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evaluate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their own work and success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apply an understanding of dimension (shape and form) 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show life-like qualities and real-life proportions when working with different modelling materials </a:t>
                      </a:r>
                      <a:r>
                        <a:rPr lang="en-GB" sz="1100" i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eg</a:t>
                      </a:r>
                      <a:r>
                        <a:rPr lang="en-GB" sz="110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Modroc, </a:t>
                      </a:r>
                      <a:r>
                        <a:rPr lang="en-GB" sz="1100" i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papier</a:t>
                      </a:r>
                      <a:r>
                        <a:rPr lang="en-GB" sz="110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i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mache</a:t>
                      </a:r>
                      <a:r>
                        <a:rPr lang="en-GB" sz="110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wire.</a:t>
                      </a:r>
                      <a:endParaRPr lang="en-GB" sz="1100" i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use frameworks and structures to provide stability and form.</a:t>
                      </a:r>
                    </a:p>
                    <a:p>
                      <a:pPr marL="171450" indent="-171450">
                        <a:lnSpc>
                          <a:spcPct val="115000"/>
                        </a:lnSpc>
                        <a:buFont typeface="Arial" panose="020B0604020202020204" pitchFamily="34" charset="0"/>
                        <a:buChar char="•"/>
                      </a:pPr>
                      <a:endParaRPr lang="en-GB" sz="1100" dirty="0" smtClean="0"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989170"/>
              </p:ext>
            </p:extLst>
          </p:nvPr>
        </p:nvGraphicFramePr>
        <p:xfrm>
          <a:off x="123694" y="2821374"/>
          <a:ext cx="6544204" cy="26593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353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3564852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  <a:gridCol w="2065816">
                  <a:extLst>
                    <a:ext uri="{9D8B030D-6E8A-4147-A177-3AD203B41FA5}">
                      <a16:colId xmlns:a16="http://schemas.microsoft.com/office/drawing/2014/main" val="3721572582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Who?</a:t>
                      </a:r>
                      <a:r>
                        <a:rPr lang="en-GB" b="1" baseline="0" dirty="0" smtClean="0"/>
                        <a:t> Additional Artists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538157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Andy Goldsworthy</a:t>
                      </a:r>
                      <a:endParaRPr lang="en-GB" sz="1100" dirty="0" smtClean="0"/>
                    </a:p>
                    <a:p>
                      <a:pPr algn="ctr"/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100" b="1" i="0" u="none" kern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Born</a:t>
                      </a:r>
                      <a:r>
                        <a:rPr lang="en-GB" sz="1100" b="1" i="0" u="none" kern="12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</a:t>
                      </a:r>
                      <a:r>
                        <a:rPr lang="en-GB" sz="1100" b="0" i="0" u="none" kern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</a:t>
                      </a:r>
                      <a:r>
                        <a:rPr lang="en-GB" sz="1100" b="0" i="0" u="none" kern="1200" baseline="300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1100" b="0" i="0" u="none" kern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July 1956</a:t>
                      </a:r>
                      <a:endParaRPr lang="en-GB" sz="110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British sculptor, photographer and environmentalist 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 lives in Scotland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Working as both sculptor and photographer, Goldsworthy crafts his installations out of rocks, ice, leaves, or branches.</a:t>
                      </a:r>
                      <a:endParaRPr lang="en-GB" sz="110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itchFamily="34" charset="0"/>
                        <a:buChar char="•"/>
                      </a:pPr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53815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Alberto Giacometti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1" i="0" u="none" kern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Born</a:t>
                      </a:r>
                      <a:r>
                        <a:rPr lang="en-GB" sz="1100" b="1" i="0" u="none" kern="12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</a:t>
                      </a:r>
                      <a:r>
                        <a:rPr lang="en-GB" sz="1100" b="0" i="0" u="none" kern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 October 1901, </a:t>
                      </a:r>
                      <a:r>
                        <a:rPr lang="en-GB" sz="1100" b="1" i="0" u="none" strike="noStrike" kern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Died</a:t>
                      </a:r>
                      <a:r>
                        <a:rPr lang="en-GB" sz="1100" b="1" i="0" kern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 </a:t>
                      </a:r>
                      <a:r>
                        <a:rPr lang="en-GB" sz="1100" b="0" i="0" kern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 January 1966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 was a Swiss sculptor, painter and printmaker. 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 lived and worked mainly in Paris. 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Giacometti was one of the most important sculptors of the 20th century.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 was influenced by artistic styles such as Cubism and Surrealism</a:t>
                      </a:r>
                      <a:endParaRPr lang="en-GB" sz="1100" b="0" i="0" kern="120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itchFamily="34" charset="0"/>
                        <a:buChar char="•"/>
                      </a:pPr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9813927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640" y="1395331"/>
            <a:ext cx="802423" cy="7857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5397" y="1395331"/>
            <a:ext cx="848434" cy="8931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37521" y="2035636"/>
            <a:ext cx="730112" cy="692671"/>
          </a:xfrm>
          <a:prstGeom prst="rect">
            <a:avLst/>
          </a:prstGeom>
        </p:spPr>
      </p:pic>
      <p:pic>
        <p:nvPicPr>
          <p:cNvPr id="1026" name="Picture 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640" y="3125324"/>
            <a:ext cx="802423" cy="638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76058" y="3491151"/>
            <a:ext cx="726421" cy="69736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50901" y="3155372"/>
            <a:ext cx="796640" cy="1033143"/>
          </a:xfrm>
          <a:prstGeom prst="rect">
            <a:avLst/>
          </a:prstGeom>
        </p:spPr>
      </p:pic>
      <p:pic>
        <p:nvPicPr>
          <p:cNvPr id="1027" name="Picture 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2479" y="4263093"/>
            <a:ext cx="809787" cy="1190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6390" y="4293518"/>
            <a:ext cx="656187" cy="1136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643</TotalTime>
  <Words>218</Words>
  <Application>Microsoft Office PowerPoint</Application>
  <PresentationFormat>A4 Paper (210x297 mm)</PresentationFormat>
  <Paragraphs>46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Tahoma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C Cook</cp:lastModifiedBy>
  <cp:revision>67</cp:revision>
  <cp:lastPrinted>2022-05-24T08:50:29Z</cp:lastPrinted>
  <dcterms:created xsi:type="dcterms:W3CDTF">2019-07-07T18:53:37Z</dcterms:created>
  <dcterms:modified xsi:type="dcterms:W3CDTF">2022-05-24T08:50:42Z</dcterms:modified>
</cp:coreProperties>
</file>