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326" autoAdjust="0"/>
  </p:normalViewPr>
  <p:slideViewPr>
    <p:cSldViewPr snapToGrid="0">
      <p:cViewPr varScale="1">
        <p:scale>
          <a:sx n="66" d="100"/>
          <a:sy n="66" d="100"/>
        </p:scale>
        <p:origin x="2434" y="48"/>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63EDE0-DA9B-440F-82E7-11E6DA503535}" type="datetimeFigureOut">
              <a:rPr lang="en-GB" smtClean="0"/>
              <a:t>26/05/2021</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CB6949-2C00-4E88-846F-08B54C95E391}" type="slidenum">
              <a:rPr lang="en-GB" smtClean="0"/>
              <a:t>‹#›</a:t>
            </a:fld>
            <a:endParaRPr lang="en-GB"/>
          </a:p>
        </p:txBody>
      </p:sp>
    </p:spTree>
    <p:extLst>
      <p:ext uri="{BB962C8B-B14F-4D97-AF65-F5344CB8AC3E}">
        <p14:creationId xmlns:p14="http://schemas.microsoft.com/office/powerpoint/2010/main" val="33997778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2CB6949-2C00-4E88-846F-08B54C95E391}" type="slidenum">
              <a:rPr lang="en-GB" smtClean="0"/>
              <a:t>1</a:t>
            </a:fld>
            <a:endParaRPr lang="en-GB"/>
          </a:p>
        </p:txBody>
      </p:sp>
    </p:spTree>
    <p:extLst>
      <p:ext uri="{BB962C8B-B14F-4D97-AF65-F5344CB8AC3E}">
        <p14:creationId xmlns:p14="http://schemas.microsoft.com/office/powerpoint/2010/main" val="7204675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26/05/2021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26/05/2021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26/05/2021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26/05/2021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26/05/2021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26/05/2021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26/05/2021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26/05/2021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8487" y="96151"/>
            <a:ext cx="6601216" cy="369332"/>
          </a:xfrm>
          <a:prstGeom prst="rect">
            <a:avLst/>
          </a:prstGeom>
          <a:noFill/>
          <a:ln w="38100">
            <a:solidFill>
              <a:srgbClr val="00B050"/>
            </a:solidFill>
          </a:ln>
        </p:spPr>
        <p:txBody>
          <a:bodyPr wrap="square" rtlCol="0">
            <a:spAutoFit/>
          </a:bodyPr>
          <a:lstStyle/>
          <a:p>
            <a:pPr algn="ctr"/>
            <a:r>
              <a:rPr lang="en-GB" dirty="0" smtClean="0"/>
              <a:t>Spring Trust Academy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549877844"/>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2064257">
                  <a:extLst>
                    <a:ext uri="{9D8B030D-6E8A-4147-A177-3AD203B41FA5}">
                      <a16:colId xmlns:a16="http://schemas.microsoft.com/office/drawing/2014/main" val="960009268"/>
                    </a:ext>
                  </a:extLst>
                </a:gridCol>
                <a:gridCol w="2210764">
                  <a:extLst>
                    <a:ext uri="{9D8B030D-6E8A-4147-A177-3AD203B41FA5}">
                      <a16:colId xmlns:a16="http://schemas.microsoft.com/office/drawing/2014/main" val="770037360"/>
                    </a:ext>
                  </a:extLst>
                </a:gridCol>
                <a:gridCol w="2326195">
                  <a:extLst>
                    <a:ext uri="{9D8B030D-6E8A-4147-A177-3AD203B41FA5}">
                      <a16:colId xmlns:a16="http://schemas.microsoft.com/office/drawing/2014/main" val="3879841513"/>
                    </a:ext>
                  </a:extLst>
                </a:gridCol>
              </a:tblGrid>
              <a:tr h="370840">
                <a:tc>
                  <a:txBody>
                    <a:bodyPr/>
                    <a:lstStyle/>
                    <a:p>
                      <a:pPr algn="ctr"/>
                      <a:r>
                        <a:rPr lang="en-GB" b="1" baseline="0" dirty="0" smtClean="0"/>
                        <a:t>Art Focus</a:t>
                      </a:r>
                      <a:endParaRPr lang="en-GB" b="1" dirty="0"/>
                    </a:p>
                  </a:txBody>
                  <a:tcPr/>
                </a:tc>
                <a:tc>
                  <a:txBody>
                    <a:bodyPr/>
                    <a:lstStyle/>
                    <a:p>
                      <a:pPr algn="ctr"/>
                      <a:r>
                        <a:rPr lang="en-GB" b="1" dirty="0" smtClean="0"/>
                        <a:t>Drawing</a:t>
                      </a:r>
                      <a:endParaRPr lang="en-GB" b="1" dirty="0"/>
                    </a:p>
                  </a:txBody>
                  <a:tcPr>
                    <a:solidFill>
                      <a:srgbClr val="FFFF00"/>
                    </a:solidFill>
                  </a:tcPr>
                </a:tc>
                <a:tc>
                  <a:txBody>
                    <a:bodyPr/>
                    <a:lstStyle/>
                    <a:p>
                      <a:pPr algn="ctr"/>
                      <a:r>
                        <a:rPr lang="en-GB" b="1" dirty="0" smtClean="0"/>
                        <a:t>Year</a:t>
                      </a:r>
                      <a:r>
                        <a:rPr lang="en-GB" b="1" baseline="0" dirty="0" smtClean="0"/>
                        <a:t> 4</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743679179"/>
              </p:ext>
            </p:extLst>
          </p:nvPr>
        </p:nvGraphicFramePr>
        <p:xfrm>
          <a:off x="2758002" y="7945882"/>
          <a:ext cx="3943424" cy="1886965"/>
        </p:xfrm>
        <a:graphic>
          <a:graphicData uri="http://schemas.openxmlformats.org/drawingml/2006/table">
            <a:tbl>
              <a:tblPr firstRow="1" bandRow="1">
                <a:tableStyleId>{5940675A-B579-460E-94D1-54222C63F5DA}</a:tableStyleId>
              </a:tblPr>
              <a:tblGrid>
                <a:gridCol w="3943424">
                  <a:extLst>
                    <a:ext uri="{9D8B030D-6E8A-4147-A177-3AD203B41FA5}">
                      <a16:colId xmlns:a16="http://schemas.microsoft.com/office/drawing/2014/main" val="754516515"/>
                    </a:ext>
                  </a:extLst>
                </a:gridCol>
              </a:tblGrid>
              <a:tr h="373401">
                <a:tc>
                  <a:txBody>
                    <a:bodyPr/>
                    <a:lstStyle/>
                    <a:p>
                      <a:pPr algn="ctr"/>
                      <a:r>
                        <a:rPr lang="en-GB" b="1" dirty="0" smtClean="0"/>
                        <a:t>Pictures and Diagrams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513564">
                <a:tc>
                  <a:txBody>
                    <a:bodyPr/>
                    <a:lstStyle/>
                    <a:p>
                      <a:pPr marL="0" indent="0">
                        <a:buFont typeface="Arial" panose="020B0604020202020204" pitchFamily="34" charset="0"/>
                        <a:buNone/>
                      </a:pPr>
                      <a:endParaRPr lang="en-GB" sz="1100" dirty="0" smtClean="0"/>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679127702"/>
              </p:ext>
            </p:extLst>
          </p:nvPr>
        </p:nvGraphicFramePr>
        <p:xfrm>
          <a:off x="78487" y="6076010"/>
          <a:ext cx="2624678" cy="3771469"/>
        </p:xfrm>
        <a:graphic>
          <a:graphicData uri="http://schemas.openxmlformats.org/drawingml/2006/table">
            <a:tbl>
              <a:tblPr firstRow="1" bandRow="1">
                <a:tableStyleId>{5940675A-B579-460E-94D1-54222C63F5DA}</a:tableStyleId>
              </a:tblPr>
              <a:tblGrid>
                <a:gridCol w="826255">
                  <a:extLst>
                    <a:ext uri="{9D8B030D-6E8A-4147-A177-3AD203B41FA5}">
                      <a16:colId xmlns:a16="http://schemas.microsoft.com/office/drawing/2014/main" val="754516515"/>
                    </a:ext>
                  </a:extLst>
                </a:gridCol>
                <a:gridCol w="1798423">
                  <a:extLst>
                    <a:ext uri="{9D8B030D-6E8A-4147-A177-3AD203B41FA5}">
                      <a16:colId xmlns:a16="http://schemas.microsoft.com/office/drawing/2014/main" val="1126776701"/>
                    </a:ext>
                  </a:extLst>
                </a:gridCol>
              </a:tblGrid>
              <a:tr h="291746">
                <a:tc gridSpan="2">
                  <a:txBody>
                    <a:bodyPr/>
                    <a:lstStyle/>
                    <a:p>
                      <a:pPr algn="ctr"/>
                      <a:r>
                        <a:rPr lang="en-GB" b="1" baseline="0" dirty="0" smtClean="0"/>
                        <a:t>What?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94401">
                <a:tc>
                  <a:txBody>
                    <a:bodyPr/>
                    <a:lstStyle/>
                    <a:p>
                      <a:pPr algn="ctr"/>
                      <a:r>
                        <a:rPr lang="en-GB" sz="1000" kern="1200" dirty="0" smtClean="0">
                          <a:solidFill>
                            <a:schemeClr val="tx1"/>
                          </a:solidFill>
                          <a:effectLst/>
                          <a:latin typeface="+mn-lt"/>
                          <a:ea typeface="+mn-ea"/>
                          <a:cs typeface="+mn-cs"/>
                        </a:rPr>
                        <a:t>Repeat</a:t>
                      </a:r>
                      <a:endParaRPr lang="en-GB" sz="1000" dirty="0"/>
                    </a:p>
                  </a:txBody>
                  <a:tcPr/>
                </a:tc>
                <a:tc>
                  <a:txBody>
                    <a:bodyPr/>
                    <a:lstStyle/>
                    <a:p>
                      <a:pPr algn="ctr"/>
                      <a:r>
                        <a:rPr lang="en-GB" sz="1000" dirty="0" smtClean="0"/>
                        <a:t>Something</a:t>
                      </a:r>
                      <a:r>
                        <a:rPr lang="en-GB" sz="1000" baseline="0" dirty="0" smtClean="0"/>
                        <a:t> that happens again and again</a:t>
                      </a:r>
                      <a:endParaRPr lang="en-GB" sz="1000" dirty="0"/>
                    </a:p>
                  </a:txBody>
                  <a:tcPr/>
                </a:tc>
                <a:extLst>
                  <a:ext uri="{0D108BD9-81ED-4DB2-BD59-A6C34878D82A}">
                    <a16:rowId xmlns:a16="http://schemas.microsoft.com/office/drawing/2014/main" val="689411962"/>
                  </a:ext>
                </a:extLst>
              </a:tr>
              <a:tr h="394401">
                <a:tc>
                  <a:txBody>
                    <a:bodyPr/>
                    <a:lstStyle/>
                    <a:p>
                      <a:pPr algn="ctr"/>
                      <a:r>
                        <a:rPr lang="en-GB" sz="1000" kern="1200" dirty="0" smtClean="0">
                          <a:solidFill>
                            <a:schemeClr val="tx1"/>
                          </a:solidFill>
                          <a:effectLst/>
                          <a:latin typeface="+mn-lt"/>
                          <a:ea typeface="+mn-ea"/>
                          <a:cs typeface="+mn-cs"/>
                        </a:rPr>
                        <a:t>Echo</a:t>
                      </a:r>
                      <a:endParaRPr lang="en-GB" sz="1000" dirty="0"/>
                    </a:p>
                  </a:txBody>
                  <a:tcPr/>
                </a:tc>
                <a:tc>
                  <a:txBody>
                    <a:bodyPr/>
                    <a:lstStyle/>
                    <a:p>
                      <a:pPr algn="ctr"/>
                      <a:r>
                        <a:rPr lang="en-GB" sz="1000" dirty="0" smtClean="0"/>
                        <a:t>A repetition or mimicking of something</a:t>
                      </a:r>
                      <a:endParaRPr lang="en-GB" sz="1000" dirty="0"/>
                    </a:p>
                  </a:txBody>
                  <a:tcPr/>
                </a:tc>
                <a:extLst>
                  <a:ext uri="{0D108BD9-81ED-4DB2-BD59-A6C34878D82A}">
                    <a16:rowId xmlns:a16="http://schemas.microsoft.com/office/drawing/2014/main" val="4087553708"/>
                  </a:ext>
                </a:extLst>
              </a:tr>
              <a:tr h="394401">
                <a:tc>
                  <a:txBody>
                    <a:bodyPr/>
                    <a:lstStyle/>
                    <a:p>
                      <a:pPr algn="ctr"/>
                      <a:r>
                        <a:rPr lang="en-GB" sz="1000" kern="1200" dirty="0" smtClean="0">
                          <a:solidFill>
                            <a:schemeClr val="tx1"/>
                          </a:solidFill>
                          <a:effectLst/>
                          <a:latin typeface="+mn-lt"/>
                          <a:ea typeface="+mn-ea"/>
                          <a:cs typeface="+mn-cs"/>
                        </a:rPr>
                        <a:t>Effective </a:t>
                      </a:r>
                      <a:endParaRPr lang="en-GB" sz="1000" dirty="0"/>
                    </a:p>
                  </a:txBody>
                  <a:tcPr/>
                </a:tc>
                <a:tc>
                  <a:txBody>
                    <a:bodyPr/>
                    <a:lstStyle/>
                    <a:p>
                      <a:pPr algn="ctr"/>
                      <a:r>
                        <a:rPr lang="en-GB" sz="1000" dirty="0" smtClean="0"/>
                        <a:t>Successful in producing a desired result</a:t>
                      </a:r>
                      <a:endParaRPr lang="en-GB" sz="1000" dirty="0"/>
                    </a:p>
                  </a:txBody>
                  <a:tcPr/>
                </a:tc>
                <a:extLst>
                  <a:ext uri="{0D108BD9-81ED-4DB2-BD59-A6C34878D82A}">
                    <a16:rowId xmlns:a16="http://schemas.microsoft.com/office/drawing/2014/main" val="3574359104"/>
                  </a:ext>
                </a:extLst>
              </a:tr>
              <a:tr h="394401">
                <a:tc>
                  <a:txBody>
                    <a:bodyPr/>
                    <a:lstStyle/>
                    <a:p>
                      <a:pPr algn="ctr"/>
                      <a:r>
                        <a:rPr lang="en-GB" sz="1000" kern="1200" dirty="0" smtClean="0">
                          <a:solidFill>
                            <a:schemeClr val="tx1"/>
                          </a:solidFill>
                          <a:effectLst/>
                          <a:latin typeface="+mn-lt"/>
                          <a:ea typeface="+mn-ea"/>
                          <a:cs typeface="+mn-cs"/>
                        </a:rPr>
                        <a:t>Illustrator </a:t>
                      </a:r>
                      <a:endParaRPr lang="en-GB" sz="1000" dirty="0"/>
                    </a:p>
                  </a:txBody>
                  <a:tcPr/>
                </a:tc>
                <a:tc>
                  <a:txBody>
                    <a:bodyPr/>
                    <a:lstStyle/>
                    <a:p>
                      <a:pPr algn="ctr"/>
                      <a:r>
                        <a:rPr lang="en-GB" sz="1000" dirty="0" smtClean="0"/>
                        <a:t>A person who draws for books and</a:t>
                      </a:r>
                      <a:r>
                        <a:rPr lang="en-GB" sz="1000" baseline="0" dirty="0" smtClean="0"/>
                        <a:t> more.</a:t>
                      </a:r>
                      <a:endParaRPr lang="en-GB" sz="1000" dirty="0"/>
                    </a:p>
                  </a:txBody>
                  <a:tcPr/>
                </a:tc>
                <a:extLst>
                  <a:ext uri="{0D108BD9-81ED-4DB2-BD59-A6C34878D82A}">
                    <a16:rowId xmlns:a16="http://schemas.microsoft.com/office/drawing/2014/main" val="99048431"/>
                  </a:ext>
                </a:extLst>
              </a:tr>
              <a:tr h="549344">
                <a:tc>
                  <a:txBody>
                    <a:bodyPr/>
                    <a:lstStyle/>
                    <a:p>
                      <a:pPr algn="ctr"/>
                      <a:r>
                        <a:rPr lang="en-GB" sz="1000" kern="1200" dirty="0" smtClean="0">
                          <a:solidFill>
                            <a:schemeClr val="tx1"/>
                          </a:solidFill>
                          <a:effectLst/>
                          <a:latin typeface="+mn-lt"/>
                          <a:ea typeface="+mn-ea"/>
                          <a:cs typeface="+mn-cs"/>
                        </a:rPr>
                        <a:t>Shadow</a:t>
                      </a:r>
                      <a:endParaRPr lang="en-GB" sz="1000" dirty="0"/>
                    </a:p>
                  </a:txBody>
                  <a:tcPr/>
                </a:tc>
                <a:tc>
                  <a:txBody>
                    <a:bodyPr/>
                    <a:lstStyle/>
                    <a:p>
                      <a:pPr algn="ctr"/>
                      <a:r>
                        <a:rPr lang="en-GB" sz="1000" dirty="0" smtClean="0"/>
                        <a:t>A dark area produced by something coming between the light and the surface</a:t>
                      </a:r>
                      <a:endParaRPr lang="en-GB" sz="1000" dirty="0"/>
                    </a:p>
                  </a:txBody>
                  <a:tcPr/>
                </a:tc>
                <a:extLst>
                  <a:ext uri="{0D108BD9-81ED-4DB2-BD59-A6C34878D82A}">
                    <a16:rowId xmlns:a16="http://schemas.microsoft.com/office/drawing/2014/main" val="3488245877"/>
                  </a:ext>
                </a:extLst>
              </a:tr>
              <a:tr h="394401">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000" kern="1200" dirty="0" smtClean="0">
                          <a:solidFill>
                            <a:schemeClr val="tx1"/>
                          </a:solidFill>
                          <a:effectLst/>
                          <a:latin typeface="+mn-lt"/>
                          <a:ea typeface="+mn-ea"/>
                          <a:cs typeface="+mn-cs"/>
                        </a:rPr>
                        <a:t>Media </a:t>
                      </a:r>
                      <a:endParaRPr lang="en-GB" sz="1000" baseline="0" dirty="0" smtClean="0"/>
                    </a:p>
                  </a:txBody>
                  <a:tcPr/>
                </a:tc>
                <a:tc>
                  <a:txBody>
                    <a:bodyPr/>
                    <a:lstStyle/>
                    <a:p>
                      <a:pPr algn="ctr"/>
                      <a:r>
                        <a:rPr lang="en-GB" sz="1000" dirty="0" smtClean="0"/>
                        <a:t>M</a:t>
                      </a:r>
                      <a:r>
                        <a:rPr lang="en-GB" sz="1000" smtClean="0"/>
                        <a:t>aterials </a:t>
                      </a:r>
                      <a:r>
                        <a:rPr lang="en-GB" sz="1000" dirty="0" smtClean="0"/>
                        <a:t>that are used to create a work of art</a:t>
                      </a:r>
                      <a:endParaRPr lang="en-GB" sz="1000" dirty="0"/>
                    </a:p>
                  </a:txBody>
                  <a:tcPr/>
                </a:tc>
                <a:extLst>
                  <a:ext uri="{0D108BD9-81ED-4DB2-BD59-A6C34878D82A}">
                    <a16:rowId xmlns:a16="http://schemas.microsoft.com/office/drawing/2014/main" val="3124354602"/>
                  </a:ext>
                </a:extLst>
              </a:tr>
              <a:tr h="394401">
                <a:tc>
                  <a:txBody>
                    <a:bodyPr/>
                    <a:lstStyle/>
                    <a:p>
                      <a:pPr algn="ctr"/>
                      <a:r>
                        <a:rPr lang="en-GB" sz="1000" dirty="0" smtClean="0"/>
                        <a:t>Pattern</a:t>
                      </a:r>
                      <a:endParaRPr lang="en-GB" sz="1000" dirty="0"/>
                    </a:p>
                  </a:txBody>
                  <a:tcPr/>
                </a:tc>
                <a:tc>
                  <a:txBody>
                    <a:bodyPr/>
                    <a:lstStyle/>
                    <a:p>
                      <a:pPr algn="ctr"/>
                      <a:r>
                        <a:rPr lang="en-GB" sz="1000" dirty="0" smtClean="0"/>
                        <a:t>A repeated decorative design</a:t>
                      </a:r>
                      <a:r>
                        <a:rPr lang="en-GB" sz="1000" baseline="0" dirty="0" smtClean="0"/>
                        <a:t> </a:t>
                      </a:r>
                      <a:endParaRPr lang="en-GB" sz="1000" dirty="0"/>
                    </a:p>
                  </a:txBody>
                  <a:tcPr/>
                </a:tc>
                <a:extLst>
                  <a:ext uri="{0D108BD9-81ED-4DB2-BD59-A6C34878D82A}">
                    <a16:rowId xmlns:a16="http://schemas.microsoft.com/office/drawing/2014/main" val="594583041"/>
                  </a:ext>
                </a:extLst>
              </a:tr>
              <a:tr h="549344">
                <a:tc>
                  <a:txBody>
                    <a:bodyPr/>
                    <a:lstStyle/>
                    <a:p>
                      <a:pPr algn="ctr"/>
                      <a:r>
                        <a:rPr lang="en-GB" sz="1000" dirty="0" smtClean="0"/>
                        <a:t>Hatching</a:t>
                      </a:r>
                      <a:endParaRPr lang="en-GB" sz="1000" dirty="0"/>
                    </a:p>
                  </a:txBody>
                  <a:tcPr/>
                </a:tc>
                <a:tc>
                  <a:txBody>
                    <a:bodyPr/>
                    <a:lstStyle/>
                    <a:p>
                      <a:pPr algn="ctr"/>
                      <a:r>
                        <a:rPr lang="en-GB" sz="1000" dirty="0" smtClean="0"/>
                        <a:t>A technique used to create shading</a:t>
                      </a:r>
                      <a:r>
                        <a:rPr lang="en-GB" sz="1000" baseline="0" dirty="0" smtClean="0"/>
                        <a:t> used equally spaces parallel lines</a:t>
                      </a:r>
                      <a:endParaRPr lang="en-GB" sz="1000" dirty="0"/>
                    </a:p>
                  </a:txBody>
                  <a:tcPr/>
                </a:tc>
                <a:extLst>
                  <a:ext uri="{0D108BD9-81ED-4DB2-BD59-A6C34878D82A}">
                    <a16:rowId xmlns:a16="http://schemas.microsoft.com/office/drawing/2014/main" val="403400879"/>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825094140"/>
              </p:ext>
            </p:extLst>
          </p:nvPr>
        </p:nvGraphicFramePr>
        <p:xfrm>
          <a:off x="100209" y="1171474"/>
          <a:ext cx="6601216" cy="3393882"/>
        </p:xfrm>
        <a:graphic>
          <a:graphicData uri="http://schemas.openxmlformats.org/drawingml/2006/table">
            <a:tbl>
              <a:tblPr firstRow="1" bandRow="1">
                <a:tableStyleId>{5940675A-B579-460E-94D1-54222C63F5DA}</a:tableStyleId>
              </a:tblPr>
              <a:tblGrid>
                <a:gridCol w="831772">
                  <a:extLst>
                    <a:ext uri="{9D8B030D-6E8A-4147-A177-3AD203B41FA5}">
                      <a16:colId xmlns:a16="http://schemas.microsoft.com/office/drawing/2014/main" val="754516515"/>
                    </a:ext>
                  </a:extLst>
                </a:gridCol>
                <a:gridCol w="3441083">
                  <a:extLst>
                    <a:ext uri="{9D8B030D-6E8A-4147-A177-3AD203B41FA5}">
                      <a16:colId xmlns:a16="http://schemas.microsoft.com/office/drawing/2014/main" val="751772659"/>
                    </a:ext>
                  </a:extLst>
                </a:gridCol>
                <a:gridCol w="2328361">
                  <a:extLst>
                    <a:ext uri="{9D8B030D-6E8A-4147-A177-3AD203B41FA5}">
                      <a16:colId xmlns:a16="http://schemas.microsoft.com/office/drawing/2014/main" val="3721572582"/>
                    </a:ext>
                  </a:extLst>
                </a:gridCol>
              </a:tblGrid>
              <a:tr h="331094">
                <a:tc gridSpan="2">
                  <a:txBody>
                    <a:bodyPr/>
                    <a:lstStyle/>
                    <a:p>
                      <a:pPr algn="ctr"/>
                      <a:r>
                        <a:rPr lang="en-GB" b="1" dirty="0" smtClean="0"/>
                        <a:t>Who?</a:t>
                      </a:r>
                      <a:r>
                        <a:rPr lang="en-GB" b="1" baseline="0" dirty="0" smtClean="0"/>
                        <a:t> Focus Famous Artist</a:t>
                      </a:r>
                      <a:endParaRPr lang="en-GB" b="1" dirty="0"/>
                    </a:p>
                  </a:txBody>
                  <a:tcPr>
                    <a:solidFill>
                      <a:schemeClr val="accent6">
                        <a:lumMod val="20000"/>
                        <a:lumOff val="80000"/>
                      </a:schemeClr>
                    </a:solidFill>
                  </a:tcPr>
                </a:tc>
                <a:tc hMerge="1">
                  <a:txBody>
                    <a:bodyPr/>
                    <a:lstStyle/>
                    <a:p>
                      <a:endParaRPr lang="en-GB"/>
                    </a:p>
                  </a:txBody>
                  <a:tcPr/>
                </a:tc>
                <a:tc>
                  <a:txBody>
                    <a:bodyPr/>
                    <a:lstStyle/>
                    <a:p>
                      <a:pPr algn="ct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3062788">
                <a:tc>
                  <a:txBody>
                    <a:bodyPr/>
                    <a:lstStyle/>
                    <a:p>
                      <a:r>
                        <a:rPr lang="en-GB" sz="1350" b="1" kern="1200" dirty="0" smtClean="0">
                          <a:solidFill>
                            <a:schemeClr val="tx1"/>
                          </a:solidFill>
                          <a:effectLst/>
                          <a:latin typeface="+mn-lt"/>
                          <a:ea typeface="+mn-ea"/>
                          <a:cs typeface="+mn-cs"/>
                        </a:rPr>
                        <a:t>Oliver Jeffers</a:t>
                      </a:r>
                      <a:endParaRPr lang="en-GB" sz="1350" kern="1200" dirty="0">
                        <a:solidFill>
                          <a:schemeClr val="tx1"/>
                        </a:solidFill>
                        <a:effectLst/>
                        <a:latin typeface="+mn-lt"/>
                        <a:ea typeface="+mn-ea"/>
                        <a:cs typeface="+mn-cs"/>
                      </a:endParaRPr>
                    </a:p>
                  </a:txBody>
                  <a:tcPr/>
                </a:tc>
                <a:tc>
                  <a:txBody>
                    <a:bodyPr/>
                    <a:lstStyle/>
                    <a:p>
                      <a:pPr marL="85725" indent="-85725">
                        <a:buFont typeface="Arial" panose="020B0604020202020204" pitchFamily="34" charset="0"/>
                        <a:buChar char="•"/>
                      </a:pPr>
                      <a:r>
                        <a:rPr lang="en-GB" sz="1200" kern="1200" dirty="0" smtClean="0">
                          <a:solidFill>
                            <a:schemeClr val="tx1"/>
                          </a:solidFill>
                          <a:effectLst/>
                          <a:latin typeface="+mn-lt"/>
                          <a:ea typeface="+mn-ea"/>
                          <a:cs typeface="+mn-cs"/>
                        </a:rPr>
                        <a:t>Illustrator</a:t>
                      </a:r>
                      <a:r>
                        <a:rPr lang="en-GB" sz="1200" kern="1200" baseline="0" dirty="0" smtClean="0">
                          <a:solidFill>
                            <a:schemeClr val="tx1"/>
                          </a:solidFill>
                          <a:effectLst/>
                          <a:latin typeface="+mn-lt"/>
                          <a:ea typeface="+mn-ea"/>
                          <a:cs typeface="+mn-cs"/>
                        </a:rPr>
                        <a:t> of famous children’s books (How to catch and star, Lost and found and Stuck)</a:t>
                      </a:r>
                    </a:p>
                    <a:p>
                      <a:pPr marL="85725" indent="-85725">
                        <a:buFont typeface="Arial" panose="020B0604020202020204" pitchFamily="34" charset="0"/>
                        <a:buChar char="•"/>
                      </a:pPr>
                      <a:r>
                        <a:rPr lang="en-GB" sz="1200" kern="1200" baseline="0" dirty="0" smtClean="0">
                          <a:solidFill>
                            <a:schemeClr val="tx1"/>
                          </a:solidFill>
                          <a:effectLst/>
                          <a:latin typeface="+mn-lt"/>
                          <a:ea typeface="+mn-ea"/>
                          <a:cs typeface="+mn-cs"/>
                        </a:rPr>
                        <a:t>Born in Belfast, Northern Ireland in 1977. </a:t>
                      </a:r>
                    </a:p>
                    <a:p>
                      <a:pPr marL="85725" indent="-85725">
                        <a:buFont typeface="Arial" panose="020B0604020202020204" pitchFamily="34" charset="0"/>
                        <a:buChar char="•"/>
                      </a:pPr>
                      <a:r>
                        <a:rPr lang="en-GB" sz="1200" kern="1200" baseline="0" dirty="0" smtClean="0">
                          <a:solidFill>
                            <a:schemeClr val="tx1"/>
                          </a:solidFill>
                          <a:effectLst/>
                          <a:latin typeface="+mn-lt"/>
                          <a:ea typeface="+mn-ea"/>
                          <a:cs typeface="+mn-cs"/>
                        </a:rPr>
                        <a:t>Loved drawing at school.</a:t>
                      </a:r>
                    </a:p>
                    <a:p>
                      <a:pPr marL="85725" indent="-85725">
                        <a:buFont typeface="Arial" panose="020B0604020202020204" pitchFamily="34" charset="0"/>
                        <a:buChar char="•"/>
                      </a:pPr>
                      <a:r>
                        <a:rPr lang="en-GB" sz="1200" kern="1200" baseline="0" dirty="0" smtClean="0">
                          <a:solidFill>
                            <a:schemeClr val="tx1"/>
                          </a:solidFill>
                          <a:effectLst/>
                          <a:latin typeface="+mn-lt"/>
                          <a:ea typeface="+mn-ea"/>
                          <a:cs typeface="+mn-cs"/>
                        </a:rPr>
                        <a:t>He graduates from the University of Ulster in 2001.</a:t>
                      </a:r>
                    </a:p>
                    <a:p>
                      <a:pPr marL="85725" marR="0" indent="-85725"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smtClean="0">
                          <a:solidFill>
                            <a:schemeClr val="tx1"/>
                          </a:solidFill>
                          <a:effectLst/>
                          <a:latin typeface="+mn-lt"/>
                          <a:ea typeface="+mn-ea"/>
                          <a:cs typeface="+mn-cs"/>
                        </a:rPr>
                        <a:t>Here is a list of books that Oliver has illustrated: </a:t>
                      </a:r>
                      <a:r>
                        <a:rPr lang="en-GB" sz="1200" b="0" i="1" kern="1200" dirty="0" smtClean="0">
                          <a:solidFill>
                            <a:schemeClr val="tx1"/>
                          </a:solidFill>
                          <a:effectLst/>
                          <a:latin typeface="+mn-lt"/>
                          <a:ea typeface="+mn-ea"/>
                          <a:cs typeface="+mn-cs"/>
                        </a:rPr>
                        <a:t>The Day the Crayons Quit, How to Catch a Star, Lost and Found, The Way Back Home, Up and Down, Oliver Jeffers presents the Incredible Book Eating Boy, the Great Paper Caper, The Heart and the Bottle, Stuck, This Moose Belongs To Me, The </a:t>
                      </a:r>
                      <a:r>
                        <a:rPr lang="en-GB" sz="1200" b="0" i="1" kern="1200" dirty="0" err="1" smtClean="0">
                          <a:solidFill>
                            <a:schemeClr val="tx1"/>
                          </a:solidFill>
                          <a:effectLst/>
                          <a:latin typeface="+mn-lt"/>
                          <a:ea typeface="+mn-ea"/>
                          <a:cs typeface="+mn-cs"/>
                        </a:rPr>
                        <a:t>Hueys</a:t>
                      </a:r>
                      <a:r>
                        <a:rPr lang="en-GB" sz="1200" b="0" i="1" kern="1200" dirty="0" smtClean="0">
                          <a:solidFill>
                            <a:schemeClr val="tx1"/>
                          </a:solidFill>
                          <a:effectLst/>
                          <a:latin typeface="+mn-lt"/>
                          <a:ea typeface="+mn-ea"/>
                          <a:cs typeface="+mn-cs"/>
                        </a:rPr>
                        <a:t> in The New Jumper, The </a:t>
                      </a:r>
                      <a:r>
                        <a:rPr lang="en-GB" sz="1200" b="0" i="1" kern="1200" dirty="0" err="1" smtClean="0">
                          <a:solidFill>
                            <a:schemeClr val="tx1"/>
                          </a:solidFill>
                          <a:effectLst/>
                          <a:latin typeface="+mn-lt"/>
                          <a:ea typeface="+mn-ea"/>
                          <a:cs typeface="+mn-cs"/>
                        </a:rPr>
                        <a:t>Hueys</a:t>
                      </a:r>
                      <a:r>
                        <a:rPr lang="en-GB" sz="1200" b="0" i="1" kern="1200" dirty="0" smtClean="0">
                          <a:solidFill>
                            <a:schemeClr val="tx1"/>
                          </a:solidFill>
                          <a:effectLst/>
                          <a:latin typeface="+mn-lt"/>
                          <a:ea typeface="+mn-ea"/>
                          <a:cs typeface="+mn-cs"/>
                        </a:rPr>
                        <a:t> in It Wasn't Me, The </a:t>
                      </a:r>
                      <a:r>
                        <a:rPr lang="en-GB" sz="1200" b="0" i="1" kern="1200" dirty="0" err="1" smtClean="0">
                          <a:solidFill>
                            <a:schemeClr val="tx1"/>
                          </a:solidFill>
                          <a:effectLst/>
                          <a:latin typeface="+mn-lt"/>
                          <a:ea typeface="+mn-ea"/>
                          <a:cs typeface="+mn-cs"/>
                        </a:rPr>
                        <a:t>Hueys</a:t>
                      </a:r>
                      <a:r>
                        <a:rPr lang="en-GB" sz="1200" b="0" i="1" kern="1200" dirty="0" smtClean="0">
                          <a:solidFill>
                            <a:schemeClr val="tx1"/>
                          </a:solidFill>
                          <a:effectLst/>
                          <a:latin typeface="+mn-lt"/>
                          <a:ea typeface="+mn-ea"/>
                          <a:cs typeface="+mn-cs"/>
                        </a:rPr>
                        <a:t> in None the Number (A counting Adventure,) Once Upon an Alphabet (Short stories For all the Letters.)</a:t>
                      </a:r>
                    </a:p>
                  </a:txBody>
                  <a:tcPr/>
                </a:tc>
                <a:tc>
                  <a:txBody>
                    <a:bodyPr/>
                    <a:lstStyle/>
                    <a:p>
                      <a:pPr fontAlgn="base"/>
                      <a:endParaRPr lang="en-GB" sz="1350" b="0" i="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1903094726"/>
              </p:ext>
            </p:extLst>
          </p:nvPr>
        </p:nvGraphicFramePr>
        <p:xfrm>
          <a:off x="2774114" y="6079557"/>
          <a:ext cx="3943423" cy="1798320"/>
        </p:xfrm>
        <a:graphic>
          <a:graphicData uri="http://schemas.openxmlformats.org/drawingml/2006/table">
            <a:tbl>
              <a:tblPr firstRow="1" bandRow="1">
                <a:tableStyleId>{5940675A-B579-460E-94D1-54222C63F5DA}</a:tableStyleId>
              </a:tblPr>
              <a:tblGrid>
                <a:gridCol w="3943423">
                  <a:extLst>
                    <a:ext uri="{9D8B030D-6E8A-4147-A177-3AD203B41FA5}">
                      <a16:colId xmlns:a16="http://schemas.microsoft.com/office/drawing/2014/main" val="754516515"/>
                    </a:ext>
                  </a:extLst>
                </a:gridCol>
              </a:tblGrid>
              <a:tr h="274145">
                <a:tc>
                  <a:txBody>
                    <a:bodyPr/>
                    <a:lstStyle/>
                    <a:p>
                      <a:pPr marL="0" indent="0" algn="ctr">
                        <a:buFont typeface="Arial" panose="020B0604020202020204" pitchFamily="34" charset="0"/>
                        <a:buNone/>
                      </a:pPr>
                      <a:r>
                        <a:rPr lang="en-GB" sz="1400" b="1" dirty="0" smtClean="0"/>
                        <a:t>What? Key Skills</a:t>
                      </a:r>
                      <a:endParaRPr lang="en-GB" sz="1400" b="1" dirty="0"/>
                    </a:p>
                  </a:txBody>
                  <a:tcPr>
                    <a:solidFill>
                      <a:schemeClr val="accent6">
                        <a:lumMod val="20000"/>
                        <a:lumOff val="80000"/>
                      </a:schemeClr>
                    </a:solidFill>
                  </a:tcPr>
                </a:tc>
                <a:extLst>
                  <a:ext uri="{0D108BD9-81ED-4DB2-BD59-A6C34878D82A}">
                    <a16:rowId xmlns:a16="http://schemas.microsoft.com/office/drawing/2014/main" val="3315443936"/>
                  </a:ext>
                </a:extLst>
              </a:tr>
              <a:tr h="1458528">
                <a:tc>
                  <a:txBody>
                    <a:bodyPr/>
                    <a:lstStyle/>
                    <a:p>
                      <a:pPr marL="285750" lvl="0" indent="-285750">
                        <a:buFont typeface="Arial" panose="020B0604020202020204" pitchFamily="34" charset="0"/>
                        <a:buChar char="•"/>
                      </a:pPr>
                      <a:r>
                        <a:rPr lang="en-GB" sz="1350" kern="1200" dirty="0" smtClean="0">
                          <a:solidFill>
                            <a:schemeClr val="tx1"/>
                          </a:solidFill>
                          <a:effectLst/>
                          <a:latin typeface="+mn-lt"/>
                          <a:ea typeface="+mn-ea"/>
                          <a:cs typeface="+mn-cs"/>
                        </a:rPr>
                        <a:t>To use pencils</a:t>
                      </a:r>
                      <a:r>
                        <a:rPr lang="en-GB" sz="1350" kern="1200" baseline="0" dirty="0" smtClean="0">
                          <a:solidFill>
                            <a:schemeClr val="tx1"/>
                          </a:solidFill>
                          <a:effectLst/>
                          <a:latin typeface="+mn-lt"/>
                          <a:ea typeface="+mn-ea"/>
                          <a:cs typeface="+mn-cs"/>
                        </a:rPr>
                        <a:t> with different hardness</a:t>
                      </a:r>
                      <a:r>
                        <a:rPr lang="en-GB" sz="1350" kern="1200" dirty="0" smtClean="0">
                          <a:solidFill>
                            <a:schemeClr val="tx1"/>
                          </a:solidFill>
                          <a:effectLst/>
                          <a:latin typeface="+mn-lt"/>
                          <a:ea typeface="+mn-ea"/>
                          <a:cs typeface="+mn-cs"/>
                        </a:rPr>
                        <a:t> to show line, tone and texture.</a:t>
                      </a:r>
                    </a:p>
                    <a:p>
                      <a:pPr marL="0" lvl="0" indent="0">
                        <a:buFont typeface="Arial" panose="020B0604020202020204" pitchFamily="34" charset="0"/>
                        <a:buNone/>
                      </a:pPr>
                      <a:endParaRPr lang="en-GB" sz="1350" kern="1200" dirty="0" smtClean="0">
                        <a:solidFill>
                          <a:schemeClr val="tx1"/>
                        </a:solidFill>
                        <a:effectLst/>
                        <a:latin typeface="+mn-lt"/>
                        <a:ea typeface="+mn-ea"/>
                        <a:cs typeface="+mn-cs"/>
                      </a:endParaRPr>
                    </a:p>
                    <a:p>
                      <a:pPr marL="285750" lvl="0" indent="-285750">
                        <a:buFont typeface="Arial" panose="020B0604020202020204" pitchFamily="34" charset="0"/>
                        <a:buChar char="•"/>
                      </a:pPr>
                      <a:r>
                        <a:rPr lang="en-GB" sz="1350" kern="1200" dirty="0" smtClean="0">
                          <a:solidFill>
                            <a:schemeClr val="tx1"/>
                          </a:solidFill>
                          <a:effectLst/>
                          <a:latin typeface="+mn-lt"/>
                          <a:ea typeface="+mn-ea"/>
                          <a:cs typeface="+mn-cs"/>
                        </a:rPr>
                        <a:t>To use shading to show light and shadow.</a:t>
                      </a:r>
                    </a:p>
                    <a:p>
                      <a:pPr marL="0" lvl="0" indent="0">
                        <a:buFont typeface="Arial" panose="020B0604020202020204" pitchFamily="34" charset="0"/>
                        <a:buNone/>
                      </a:pPr>
                      <a:endParaRPr lang="en-GB" sz="1350" kern="1200" dirty="0" smtClean="0">
                        <a:solidFill>
                          <a:schemeClr val="tx1"/>
                        </a:solidFill>
                        <a:effectLst/>
                        <a:latin typeface="+mn-lt"/>
                        <a:ea typeface="+mn-ea"/>
                        <a:cs typeface="+mn-cs"/>
                      </a:endParaRPr>
                    </a:p>
                    <a:p>
                      <a:pPr marL="285750" lvl="0" indent="-285750">
                        <a:buFont typeface="Arial" panose="020B0604020202020204" pitchFamily="34" charset="0"/>
                        <a:buChar char="•"/>
                      </a:pPr>
                      <a:r>
                        <a:rPr lang="en-GB" sz="1350" kern="1200" dirty="0" smtClean="0">
                          <a:solidFill>
                            <a:schemeClr val="tx1"/>
                          </a:solidFill>
                          <a:effectLst/>
                          <a:latin typeface="+mn-lt"/>
                          <a:ea typeface="+mn-ea"/>
                          <a:cs typeface="+mn-cs"/>
                        </a:rPr>
                        <a:t>To use hatching to show tone and texture.</a:t>
                      </a:r>
                    </a:p>
                    <a:p>
                      <a:pPr marL="285750" lvl="0" indent="-285750">
                        <a:buFont typeface="Arial" panose="020B0604020202020204" pitchFamily="34" charset="0"/>
                        <a:buChar char="•"/>
                      </a:pP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20" name="Table 19"/>
          <p:cNvGraphicFramePr>
            <a:graphicFrameLocks noGrp="1"/>
          </p:cNvGraphicFramePr>
          <p:nvPr>
            <p:extLst>
              <p:ext uri="{D42A27DB-BD31-4B8C-83A1-F6EECF244321}">
                <p14:modId xmlns:p14="http://schemas.microsoft.com/office/powerpoint/2010/main" val="1869603752"/>
              </p:ext>
            </p:extLst>
          </p:nvPr>
        </p:nvGraphicFramePr>
        <p:xfrm>
          <a:off x="100210" y="4623452"/>
          <a:ext cx="6617327" cy="1394460"/>
        </p:xfrm>
        <a:graphic>
          <a:graphicData uri="http://schemas.openxmlformats.org/drawingml/2006/table">
            <a:tbl>
              <a:tblPr firstRow="1" bandRow="1">
                <a:tableStyleId>{5940675A-B579-460E-94D1-54222C63F5DA}</a:tableStyleId>
              </a:tblPr>
              <a:tblGrid>
                <a:gridCol w="813314">
                  <a:extLst>
                    <a:ext uri="{9D8B030D-6E8A-4147-A177-3AD203B41FA5}">
                      <a16:colId xmlns:a16="http://schemas.microsoft.com/office/drawing/2014/main" val="754516515"/>
                    </a:ext>
                  </a:extLst>
                </a:gridCol>
                <a:gridCol w="3469969">
                  <a:extLst>
                    <a:ext uri="{9D8B030D-6E8A-4147-A177-3AD203B41FA5}">
                      <a16:colId xmlns:a16="http://schemas.microsoft.com/office/drawing/2014/main" val="751772659"/>
                    </a:ext>
                  </a:extLst>
                </a:gridCol>
                <a:gridCol w="2334044">
                  <a:extLst>
                    <a:ext uri="{9D8B030D-6E8A-4147-A177-3AD203B41FA5}">
                      <a16:colId xmlns:a16="http://schemas.microsoft.com/office/drawing/2014/main" val="3721572582"/>
                    </a:ext>
                  </a:extLst>
                </a:gridCol>
              </a:tblGrid>
              <a:tr h="286977">
                <a:tc gridSpan="2">
                  <a:txBody>
                    <a:bodyPr/>
                    <a:lstStyle/>
                    <a:p>
                      <a:pPr algn="ctr"/>
                      <a:r>
                        <a:rPr lang="en-GB" b="1" dirty="0" smtClean="0"/>
                        <a:t>Who?</a:t>
                      </a:r>
                      <a:r>
                        <a:rPr lang="en-GB" b="1" baseline="0" dirty="0" smtClean="0"/>
                        <a:t> Additional Artists</a:t>
                      </a:r>
                      <a:endParaRPr lang="en-GB" b="1" dirty="0"/>
                    </a:p>
                  </a:txBody>
                  <a:tcPr>
                    <a:solidFill>
                      <a:schemeClr val="accent6">
                        <a:lumMod val="20000"/>
                        <a:lumOff val="80000"/>
                      </a:schemeClr>
                    </a:solidFill>
                  </a:tcPr>
                </a:tc>
                <a:tc hMerge="1">
                  <a:txBody>
                    <a:bodyPr/>
                    <a:lstStyle/>
                    <a:p>
                      <a:endParaRPr lang="en-GB"/>
                    </a:p>
                  </a:txBody>
                  <a:tcPr/>
                </a:tc>
                <a:tc>
                  <a:txBody>
                    <a:bodyPr/>
                    <a:lstStyle/>
                    <a:p>
                      <a:pPr algn="ct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986676">
                <a:tc>
                  <a:txBody>
                    <a:bodyPr/>
                    <a:lstStyle/>
                    <a:p>
                      <a:pPr algn="ctr"/>
                      <a:r>
                        <a:rPr lang="en-GB" sz="1000" b="1" i="0" kern="1200" dirty="0" smtClean="0">
                          <a:solidFill>
                            <a:schemeClr val="tx1"/>
                          </a:solidFill>
                          <a:effectLst/>
                          <a:latin typeface="+mn-lt"/>
                          <a:ea typeface="+mn-ea"/>
                          <a:cs typeface="+mn-cs"/>
                        </a:rPr>
                        <a:t>Leonardo da Vinci</a:t>
                      </a:r>
                      <a:endParaRPr lang="en-GB" sz="1000" dirty="0"/>
                    </a:p>
                  </a:txBody>
                  <a:tcPr/>
                </a:tc>
                <a:tc>
                  <a:txBody>
                    <a:bodyPr/>
                    <a:lstStyle/>
                    <a:p>
                      <a:pPr marL="0" indent="0" algn="l">
                        <a:buFont typeface="Arial" pitchFamily="34" charset="0"/>
                        <a:buNone/>
                      </a:pPr>
                      <a:r>
                        <a:rPr lang="en-GB" sz="1100" b="1" i="0" kern="1200" dirty="0" smtClean="0">
                          <a:solidFill>
                            <a:schemeClr val="tx1"/>
                          </a:solidFill>
                          <a:effectLst/>
                          <a:latin typeface="+mn-lt"/>
                          <a:ea typeface="+mn-ea"/>
                          <a:cs typeface="+mn-cs"/>
                        </a:rPr>
                        <a:t>U</a:t>
                      </a:r>
                      <a:r>
                        <a:rPr lang="en-GB" sz="1100" b="0" i="0" kern="1200" dirty="0" smtClean="0">
                          <a:solidFill>
                            <a:schemeClr val="tx1"/>
                          </a:solidFill>
                          <a:effectLst/>
                          <a:latin typeface="+mn-lt"/>
                          <a:ea typeface="+mn-ea"/>
                          <a:cs typeface="+mn-cs"/>
                        </a:rPr>
                        <a:t>sing </a:t>
                      </a:r>
                      <a:r>
                        <a:rPr lang="en-GB" sz="1100" b="1" i="0" kern="1200" dirty="0" smtClean="0">
                          <a:solidFill>
                            <a:schemeClr val="tx1"/>
                          </a:solidFill>
                          <a:effectLst/>
                          <a:latin typeface="+mn-lt"/>
                          <a:ea typeface="+mn-ea"/>
                          <a:cs typeface="+mn-cs"/>
                        </a:rPr>
                        <a:t>hatching</a:t>
                      </a:r>
                      <a:r>
                        <a:rPr lang="en-GB" sz="1100" b="0" i="0" kern="1200" dirty="0" smtClean="0">
                          <a:solidFill>
                            <a:schemeClr val="tx1"/>
                          </a:solidFill>
                          <a:effectLst/>
                          <a:latin typeface="+mn-lt"/>
                          <a:ea typeface="+mn-ea"/>
                          <a:cs typeface="+mn-cs"/>
                        </a:rPr>
                        <a:t>. </a:t>
                      </a:r>
                      <a:r>
                        <a:rPr lang="en-GB" sz="1100" b="1" i="0" kern="1200" dirty="0" smtClean="0">
                          <a:solidFill>
                            <a:schemeClr val="tx1"/>
                          </a:solidFill>
                          <a:effectLst/>
                          <a:latin typeface="+mn-lt"/>
                          <a:ea typeface="+mn-ea"/>
                          <a:cs typeface="+mn-cs"/>
                        </a:rPr>
                        <a:t>Leonardo da Vinci</a:t>
                      </a:r>
                      <a:r>
                        <a:rPr lang="en-GB" sz="1100" b="0" i="0" kern="1200" dirty="0" smtClean="0">
                          <a:solidFill>
                            <a:schemeClr val="tx1"/>
                          </a:solidFill>
                          <a:effectLst/>
                          <a:latin typeface="+mn-lt"/>
                          <a:ea typeface="+mn-ea"/>
                          <a:cs typeface="+mn-cs"/>
                        </a:rPr>
                        <a:t> used a drawing technique called</a:t>
                      </a:r>
                      <a:r>
                        <a:rPr lang="en-GB" sz="1100" b="0" i="0" kern="1200" baseline="0" dirty="0" smtClean="0">
                          <a:solidFill>
                            <a:schemeClr val="tx1"/>
                          </a:solidFill>
                          <a:effectLst/>
                          <a:latin typeface="+mn-lt"/>
                          <a:ea typeface="+mn-ea"/>
                          <a:cs typeface="+mn-cs"/>
                        </a:rPr>
                        <a:t> “</a:t>
                      </a:r>
                      <a:r>
                        <a:rPr lang="en-GB" sz="1100" b="1" i="0" kern="1200" dirty="0" smtClean="0">
                          <a:solidFill>
                            <a:schemeClr val="tx1"/>
                          </a:solidFill>
                          <a:effectLst/>
                          <a:latin typeface="+mn-lt"/>
                          <a:ea typeface="+mn-ea"/>
                          <a:cs typeface="+mn-cs"/>
                        </a:rPr>
                        <a:t>hatching</a:t>
                      </a:r>
                      <a:r>
                        <a:rPr lang="en-GB" sz="1100" b="0" i="0" kern="1200" dirty="0" smtClean="0">
                          <a:solidFill>
                            <a:schemeClr val="tx1"/>
                          </a:solidFill>
                          <a:effectLst/>
                          <a:latin typeface="+mn-lt"/>
                          <a:ea typeface="+mn-ea"/>
                          <a:cs typeface="+mn-cs"/>
                        </a:rPr>
                        <a:t>”. </a:t>
                      </a:r>
                      <a:r>
                        <a:rPr lang="en-GB" sz="1100" b="1" i="0" kern="1200" dirty="0" smtClean="0">
                          <a:solidFill>
                            <a:schemeClr val="tx1"/>
                          </a:solidFill>
                          <a:effectLst/>
                          <a:latin typeface="+mn-lt"/>
                          <a:ea typeface="+mn-ea"/>
                          <a:cs typeface="+mn-cs"/>
                        </a:rPr>
                        <a:t>Hatching</a:t>
                      </a:r>
                      <a:r>
                        <a:rPr lang="en-GB" sz="1100" b="0" i="0" kern="1200" dirty="0" smtClean="0">
                          <a:solidFill>
                            <a:schemeClr val="tx1"/>
                          </a:solidFill>
                          <a:effectLst/>
                          <a:latin typeface="+mn-lt"/>
                          <a:ea typeface="+mn-ea"/>
                          <a:cs typeface="+mn-cs"/>
                        </a:rPr>
                        <a:t> consists of straight or curved lines drawn close to each other to give the illusion of value. </a:t>
                      </a:r>
                      <a:r>
                        <a:rPr lang="en-GB" sz="1100" b="1" i="0" kern="1200" dirty="0" smtClean="0">
                          <a:solidFill>
                            <a:schemeClr val="tx1"/>
                          </a:solidFill>
                          <a:effectLst/>
                          <a:latin typeface="+mn-lt"/>
                          <a:ea typeface="+mn-ea"/>
                          <a:cs typeface="+mn-cs"/>
                        </a:rPr>
                        <a:t>Da Vinci</a:t>
                      </a:r>
                      <a:r>
                        <a:rPr lang="en-GB" sz="1100" b="0" i="0" kern="1200" dirty="0" smtClean="0">
                          <a:solidFill>
                            <a:schemeClr val="tx1"/>
                          </a:solidFill>
                          <a:effectLst/>
                          <a:latin typeface="+mn-lt"/>
                          <a:ea typeface="+mn-ea"/>
                          <a:cs typeface="+mn-cs"/>
                        </a:rPr>
                        <a:t> was left-handed, and his </a:t>
                      </a:r>
                      <a:r>
                        <a:rPr lang="en-GB" sz="1100" b="1" i="0" kern="1200" dirty="0" smtClean="0">
                          <a:solidFill>
                            <a:schemeClr val="tx1"/>
                          </a:solidFill>
                          <a:effectLst/>
                          <a:latin typeface="+mn-lt"/>
                          <a:ea typeface="+mn-ea"/>
                          <a:cs typeface="+mn-cs"/>
                        </a:rPr>
                        <a:t>hatching</a:t>
                      </a:r>
                      <a:r>
                        <a:rPr lang="en-GB" sz="1100" b="0" i="0" kern="1200" dirty="0" smtClean="0">
                          <a:solidFill>
                            <a:schemeClr val="tx1"/>
                          </a:solidFill>
                          <a:effectLst/>
                          <a:latin typeface="+mn-lt"/>
                          <a:ea typeface="+mn-ea"/>
                          <a:cs typeface="+mn-cs"/>
                        </a:rPr>
                        <a:t> lines went from the upper left down to the lower right. </a:t>
                      </a:r>
                      <a:endParaRPr lang="en-GB" sz="1100" baseline="0" dirty="0" smtClean="0"/>
                    </a:p>
                  </a:txBody>
                  <a:tcPr/>
                </a:tc>
                <a:tc>
                  <a:txBody>
                    <a:bodyPr/>
                    <a:lstStyle/>
                    <a:p>
                      <a:pPr marL="0" indent="0" algn="l">
                        <a:buFont typeface="Arial" pitchFamily="34" charset="0"/>
                        <a:buNone/>
                      </a:pPr>
                      <a:endParaRPr lang="en-GB" sz="900" dirty="0"/>
                    </a:p>
                  </a:txBody>
                  <a:tcPr/>
                </a:tc>
                <a:extLst>
                  <a:ext uri="{0D108BD9-81ED-4DB2-BD59-A6C34878D82A}">
                    <a16:rowId xmlns:a16="http://schemas.microsoft.com/office/drawing/2014/main" val="3790129666"/>
                  </a:ext>
                </a:extLst>
              </a:tr>
            </a:tbl>
          </a:graphicData>
        </a:graphic>
      </p:graphicFrame>
      <p:pic>
        <p:nvPicPr>
          <p:cNvPr id="8" name="Picture 7"/>
          <p:cNvPicPr>
            <a:picLocks noChangeAspect="1"/>
          </p:cNvPicPr>
          <p:nvPr/>
        </p:nvPicPr>
        <p:blipFill>
          <a:blip r:embed="rId3"/>
          <a:stretch>
            <a:fillRect/>
          </a:stretch>
        </p:blipFill>
        <p:spPr>
          <a:xfrm>
            <a:off x="4484176" y="1756437"/>
            <a:ext cx="2110156" cy="1097281"/>
          </a:xfrm>
          <a:prstGeom prst="rect">
            <a:avLst/>
          </a:prstGeom>
        </p:spPr>
      </p:pic>
      <p:pic>
        <p:nvPicPr>
          <p:cNvPr id="9" name="Picture 8"/>
          <p:cNvPicPr>
            <a:picLocks noChangeAspect="1"/>
          </p:cNvPicPr>
          <p:nvPr/>
        </p:nvPicPr>
        <p:blipFill>
          <a:blip r:embed="rId4"/>
          <a:stretch>
            <a:fillRect/>
          </a:stretch>
        </p:blipFill>
        <p:spPr>
          <a:xfrm>
            <a:off x="4484176" y="2911814"/>
            <a:ext cx="2110156" cy="1477109"/>
          </a:xfrm>
          <a:prstGeom prst="rect">
            <a:avLst/>
          </a:prstGeom>
        </p:spPr>
      </p:pic>
      <p:pic>
        <p:nvPicPr>
          <p:cNvPr id="22" name="Picture 21" descr="http://4.bp.blogspot.com/_DDN4uU9GSSc/Ss2_EGacKGI/AAAAAAAAATo/VHTdV7TVgYA/s400/markmaking.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38074" y="8535382"/>
            <a:ext cx="1413886" cy="1036320"/>
          </a:xfrm>
          <a:prstGeom prst="rect">
            <a:avLst/>
          </a:prstGeom>
          <a:noFill/>
          <a:ln>
            <a:noFill/>
          </a:ln>
        </p:spPr>
      </p:pic>
      <p:pic>
        <p:nvPicPr>
          <p:cNvPr id="23" name="Picture 22" descr="Abstract pyramid picture"/>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340687" y="8627742"/>
            <a:ext cx="1295400" cy="995179"/>
          </a:xfrm>
          <a:prstGeom prst="rect">
            <a:avLst/>
          </a:prstGeom>
          <a:noFill/>
          <a:ln>
            <a:noFill/>
          </a:ln>
        </p:spPr>
      </p:pic>
      <p:pic>
        <p:nvPicPr>
          <p:cNvPr id="24" name="Picture 23" descr="Oliver Jeffers: Before my son, I wrote my children's books for myself"/>
          <p:cNvPicPr/>
          <p:nvPr/>
        </p:nvPicPr>
        <p:blipFill rotWithShape="1">
          <a:blip r:embed="rId7">
            <a:extLst>
              <a:ext uri="{28A0092B-C50C-407E-A947-70E740481C1C}">
                <a14:useLocalDpi xmlns:a14="http://schemas.microsoft.com/office/drawing/2010/main" val="0"/>
              </a:ext>
            </a:extLst>
          </a:blip>
          <a:srcRect l="23100" t="6623" r="47840" b="42384"/>
          <a:stretch/>
        </p:blipFill>
        <p:spPr bwMode="auto">
          <a:xfrm>
            <a:off x="5622924" y="8411373"/>
            <a:ext cx="1013857" cy="1050674"/>
          </a:xfrm>
          <a:prstGeom prst="rect">
            <a:avLst/>
          </a:prstGeom>
          <a:noFill/>
          <a:ln>
            <a:noFill/>
          </a:ln>
          <a:extLst>
            <a:ext uri="{53640926-AAD7-44D8-BBD7-CCE9431645EC}">
              <a14:shadowObscured xmlns:a14="http://schemas.microsoft.com/office/drawing/2010/main"/>
            </a:ext>
          </a:extLst>
        </p:spPr>
      </p:pic>
      <p:pic>
        <p:nvPicPr>
          <p:cNvPr id="2" name="Pictur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089126" y="4937098"/>
            <a:ext cx="823477" cy="981585"/>
          </a:xfrm>
          <a:prstGeom prst="rect">
            <a:avLst/>
          </a:prstGeom>
        </p:spPr>
      </p:pic>
      <p:pic>
        <p:nvPicPr>
          <p:cNvPr id="15" name="Picture 14" descr="The Spring Partnership - HR Administration Office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72550" y="124142"/>
            <a:ext cx="402877" cy="313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394</TotalTime>
  <Words>286</Words>
  <Application>Microsoft Office PowerPoint</Application>
  <PresentationFormat>A4 Paper (210x297 mm)</PresentationFormat>
  <Paragraphs>39</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Miss Smith</cp:lastModifiedBy>
  <cp:revision>52</cp:revision>
  <cp:lastPrinted>2020-03-10T15:06:20Z</cp:lastPrinted>
  <dcterms:created xsi:type="dcterms:W3CDTF">2019-07-07T18:53:37Z</dcterms:created>
  <dcterms:modified xsi:type="dcterms:W3CDTF">2021-05-26T14:25:54Z</dcterms:modified>
</cp:coreProperties>
</file>