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7560000" cx="10692000"/>
  <p:notesSz cx="7560000" cy="10692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381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DBFF516E-6B34-414D-9A4F-545285C1D66F}">
  <a:tblStyle styleId="{DBFF516E-6B34-414D-9A4F-545285C1D66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381" orient="horz"/>
        <p:guide pos="3368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004515" y="685800"/>
            <a:ext cx="4849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1004515" y="685800"/>
            <a:ext cx="4849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64478" y="1094388"/>
            <a:ext cx="9963000" cy="3016800"/>
          </a:xfrm>
          <a:prstGeom prst="rect">
            <a:avLst/>
          </a:prstGeom>
        </p:spPr>
        <p:txBody>
          <a:bodyPr anchorCtr="0" anchor="b" bIns="116050" lIns="116050" spcFirstLastPara="1" rIns="116050" wrap="square" tIns="1160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64468" y="4165643"/>
            <a:ext cx="9963000" cy="11649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64468" y="3161354"/>
            <a:ext cx="9963000" cy="12372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64468" y="1693927"/>
            <a:ext cx="4677000" cy="50214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5650483" y="1693927"/>
            <a:ext cx="4677000" cy="50214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64468" y="816630"/>
            <a:ext cx="3283500" cy="1110600"/>
          </a:xfrm>
          <a:prstGeom prst="rect">
            <a:avLst/>
          </a:prstGeom>
        </p:spPr>
        <p:txBody>
          <a:bodyPr anchorCtr="0" anchor="b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64468" y="2042457"/>
            <a:ext cx="3283500" cy="46731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573245" y="661638"/>
            <a:ext cx="7445700" cy="60126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6000" y="-184"/>
            <a:ext cx="5346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16050" lIns="116050" spcFirstLastPara="1" rIns="116050" wrap="square" tIns="1160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10447" y="1812541"/>
            <a:ext cx="4730100" cy="2178600"/>
          </a:xfrm>
          <a:prstGeom prst="rect">
            <a:avLst/>
          </a:prstGeom>
        </p:spPr>
        <p:txBody>
          <a:bodyPr anchorCtr="0" anchor="b" bIns="116050" lIns="116050" spcFirstLastPara="1" rIns="116050" wrap="square" tIns="1160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10447" y="4120005"/>
            <a:ext cx="4730100" cy="18153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5775715" y="1064257"/>
            <a:ext cx="4486500" cy="54312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64468" y="6218168"/>
            <a:ext cx="7014300" cy="8895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64468" y="1625801"/>
            <a:ext cx="9963000" cy="2886000"/>
          </a:xfrm>
          <a:prstGeom prst="rect">
            <a:avLst/>
          </a:prstGeom>
        </p:spPr>
        <p:txBody>
          <a:bodyPr anchorCtr="0" anchor="b" bIns="116050" lIns="116050" spcFirstLastPara="1" rIns="116050" wrap="square" tIns="1160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64468" y="4633192"/>
            <a:ext cx="9963000" cy="19119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74650" lvl="0" marL="45720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746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indent="-3429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indent="-3429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indent="-3429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indent="-3429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indent="-3429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indent="-3429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indent="-3429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indent="-3429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4.jpg"/><Relationship Id="rId6" Type="http://schemas.openxmlformats.org/officeDocument/2006/relationships/image" Target="../media/image3.jpg"/><Relationship Id="rId7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228475" y="137625"/>
            <a:ext cx="7445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Year 5 History Knowledge Organiser - Did the Vikings deserve their reputation?</a:t>
            </a:r>
            <a:endParaRPr b="1"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77975" y="2603400"/>
            <a:ext cx="6162450" cy="2031300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458800" y="6700275"/>
            <a:ext cx="19152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1C232"/>
                </a:solidFill>
              </a:rPr>
              <a:t>Viking Britain </a:t>
            </a:r>
            <a:endParaRPr b="1">
              <a:solidFill>
                <a:srgbClr val="F1C23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1C232"/>
                </a:solidFill>
              </a:rPr>
              <a:t>789 AD - 1066 AD</a:t>
            </a:r>
            <a:endParaRPr b="1">
              <a:solidFill>
                <a:srgbClr val="F1C232"/>
              </a:solidFill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386175" y="355075"/>
            <a:ext cx="701100" cy="5258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8" name="Google Shape;58;p13"/>
          <p:cNvGraphicFramePr/>
          <p:nvPr/>
        </p:nvGraphicFramePr>
        <p:xfrm>
          <a:off x="2405350" y="5378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{DBFF516E-6B34-414D-9A4F-545285C1D66F}</a:tableStyleId>
              </a:tblPr>
              <a:tblGrid>
                <a:gridCol w="1213100"/>
                <a:gridCol w="3127400"/>
              </a:tblGrid>
              <a:tr h="3962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u="sng"/>
                        <a:t>Key vocabulary</a:t>
                      </a:r>
                      <a:endParaRPr sz="1200" u="sng"/>
                    </a:p>
                  </a:txBody>
                  <a:tcPr marT="91425" marB="91425" marR="91425" marL="91425"/>
                </a:tc>
                <a:tc hMerge="1"/>
              </a:tr>
              <a:tr h="3814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Danelaw</a:t>
                      </a:r>
                      <a:endParaRPr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The name of the area that officially belonged to the </a:t>
                      </a:r>
                      <a:r>
                        <a:rPr lang="en" sz="1200"/>
                        <a:t>vikings</a:t>
                      </a:r>
                      <a:r>
                        <a:rPr lang="en" sz="1200"/>
                        <a:t>. </a:t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6014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Lindesfarne</a:t>
                      </a:r>
                      <a:endParaRPr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Also known as Holy Island, an island of the coast of Northumberland. Site of a M</a:t>
                      </a:r>
                      <a:r>
                        <a:rPr lang="en" sz="1200"/>
                        <a:t>onastery</a:t>
                      </a:r>
                      <a:r>
                        <a:rPr lang="en" sz="1200"/>
                        <a:t> and centre for celtic Christianity. </a:t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5457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Longships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A medieval ship used by the Vikings. A long narrow hull and a number of oars. </a:t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3630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/>
                        <a:t>Norsemen</a:t>
                      </a:r>
                      <a:endParaRPr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People who lived in Scandinavia in the past, especially the Vikings.</a:t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59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Pagans</a:t>
                      </a:r>
                      <a:endParaRPr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A person with different religious beliefs to the main or recognised religions. </a:t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3761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P</a:t>
                      </a:r>
                      <a:r>
                        <a:rPr lang="en" sz="1200"/>
                        <a:t>olytheistic</a:t>
                      </a:r>
                      <a:endParaRPr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belief in more than one god</a:t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407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R</a:t>
                      </a:r>
                      <a:r>
                        <a:rPr lang="en" sz="1200"/>
                        <a:t>aid</a:t>
                      </a:r>
                      <a:endParaRPr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A rapid, </a:t>
                      </a:r>
                      <a:r>
                        <a:rPr lang="en" sz="1200"/>
                        <a:t>surprise</a:t>
                      </a:r>
                      <a:r>
                        <a:rPr lang="en" sz="1200"/>
                        <a:t> attack on an enemy</a:t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407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Scandinavia</a:t>
                      </a:r>
                      <a:endParaRPr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A subregion in Northern Europe that denotes Norway, Sweden and Denmark. </a:t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5598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S</a:t>
                      </a:r>
                      <a:r>
                        <a:rPr lang="en" sz="1200">
                          <a:solidFill>
                            <a:schemeClr val="dk1"/>
                          </a:solidFill>
                        </a:rPr>
                        <a:t>ettlement</a:t>
                      </a:r>
                      <a:endParaRPr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</a:t>
                      </a:r>
                      <a:r>
                        <a:rPr lang="en" sz="1200">
                          <a:solidFill>
                            <a:schemeClr val="dk1"/>
                          </a:solidFill>
                        </a:rPr>
                        <a:t> place where people live</a:t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388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/>
                        <a:t>Valhalla</a:t>
                      </a:r>
                      <a:endParaRPr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The hall of Odin where soldiers who die in battle live eternally </a:t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388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Viking</a:t>
                      </a:r>
                      <a:endParaRPr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A person belonging to the Scandinavian race. They travelled by sea and attacked parts of Europe. They often settled in the areas they traveled to. </a:t>
                      </a:r>
                      <a:endParaRPr sz="12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6854700" y="964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{DBFF516E-6B34-414D-9A4F-545285C1D66F}</a:tableStyleId>
              </a:tblPr>
              <a:tblGrid>
                <a:gridCol w="3447825"/>
              </a:tblGrid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Viking Britain</a:t>
                      </a:r>
                      <a:endParaRPr sz="1200"/>
                    </a:p>
                  </a:txBody>
                  <a:tcPr marT="91425" marB="91425" marR="91425" marL="91425"/>
                </a:tc>
              </a:tr>
              <a:tr h="2926050">
                <a:tc>
                  <a:txBody>
                    <a:bodyPr/>
                    <a:lstStyle/>
                    <a:p>
                      <a:pPr indent="-3048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" sz="1200"/>
                        <a:t>The Viking period was from 789 - 1066</a:t>
                      </a:r>
                      <a:endParaRPr sz="1200"/>
                    </a:p>
                    <a:p>
                      <a:pPr indent="-3048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" sz="1200"/>
                        <a:t>The Vikings travelled from Scandinavia to Britain via longboat</a:t>
                      </a:r>
                      <a:endParaRPr sz="1200"/>
                    </a:p>
                    <a:p>
                      <a:pPr indent="-3048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" sz="1200"/>
                        <a:t>The Gods were important to all aspects of Viking life</a:t>
                      </a:r>
                      <a:endParaRPr sz="1200"/>
                    </a:p>
                    <a:p>
                      <a:pPr indent="-3048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" sz="1200"/>
                        <a:t>The Vikings invasion of Lindisfarne was pivotal in their conquering of key British settlements</a:t>
                      </a:r>
                      <a:endParaRPr sz="1200"/>
                    </a:p>
                    <a:p>
                      <a:pPr indent="-3048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t/>
                      </a:r>
                      <a:endParaRPr sz="12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60" name="Google Shape;6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22525" y="4439625"/>
            <a:ext cx="1617078" cy="1212803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25649" y="4434125"/>
            <a:ext cx="1617076" cy="2004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774917" y="5759500"/>
            <a:ext cx="1826332" cy="121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