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3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17/09/2019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idfield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5600" y="103892"/>
            <a:ext cx="341673" cy="2897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4289630843"/>
              </p:ext>
            </p:extLst>
          </p:nvPr>
        </p:nvGraphicFramePr>
        <p:xfrm>
          <a:off x="100209" y="506242"/>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Living</a:t>
                      </a:r>
                      <a:r>
                        <a:rPr lang="en-GB" b="1" baseline="0" dirty="0" smtClean="0"/>
                        <a:t> Things and Their H</a:t>
                      </a:r>
                      <a:r>
                        <a:rPr lang="en-GB" b="1" dirty="0" smtClean="0"/>
                        <a:t>abitats</a:t>
                      </a:r>
                      <a:endParaRPr lang="en-GB" b="1" dirty="0"/>
                    </a:p>
                  </a:txBody>
                  <a:tcPr>
                    <a:solidFill>
                      <a:srgbClr val="FFFF00"/>
                    </a:solidFill>
                  </a:tcPr>
                </a:tc>
                <a:tc>
                  <a:txBody>
                    <a:bodyPr/>
                    <a:lstStyle/>
                    <a:p>
                      <a:pPr algn="ctr"/>
                      <a:r>
                        <a:rPr lang="en-GB" b="1" dirty="0" smtClean="0"/>
                        <a:t>Year</a:t>
                      </a:r>
                      <a:r>
                        <a:rPr lang="en-GB" b="1" baseline="0" dirty="0" smtClean="0"/>
                        <a:t> 2</a:t>
                      </a:r>
                      <a:endParaRPr lang="en-GB" b="1" dirty="0"/>
                    </a:p>
                  </a:txBody>
                  <a:tcPr/>
                </a:tc>
                <a:tc>
                  <a:txBody>
                    <a:bodyPr/>
                    <a:lstStyle/>
                    <a:p>
                      <a:pPr algn="ctr"/>
                      <a:r>
                        <a:rPr lang="en-GB" b="1" dirty="0" smtClean="0"/>
                        <a:t>Autumn 1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916832458"/>
              </p:ext>
            </p:extLst>
          </p:nvPr>
        </p:nvGraphicFramePr>
        <p:xfrm>
          <a:off x="3382027" y="7999099"/>
          <a:ext cx="3319398" cy="1678301"/>
        </p:xfrm>
        <a:graphic>
          <a:graphicData uri="http://schemas.openxmlformats.org/drawingml/2006/table">
            <a:tbl>
              <a:tblPr firstRow="1" bandRow="1">
                <a:tableStyleId>{5940675A-B579-460E-94D1-54222C63F5DA}</a:tableStyleId>
              </a:tblPr>
              <a:tblGrid>
                <a:gridCol w="3319398">
                  <a:extLst>
                    <a:ext uri="{9D8B030D-6E8A-4147-A177-3AD203B41FA5}">
                      <a16:colId xmlns:a16="http://schemas.microsoft.com/office/drawing/2014/main" val="754516515"/>
                    </a:ext>
                  </a:extLst>
                </a:gridCol>
              </a:tblGrid>
              <a:tr h="226211">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381121">
                <a:tc>
                  <a:txBody>
                    <a:bodyPr/>
                    <a:lstStyle/>
                    <a:p>
                      <a:pPr marL="85725" indent="-85725">
                        <a:buFont typeface="Arial" panose="020B0604020202020204" pitchFamily="34" charset="0"/>
                        <a:buChar char="•"/>
                      </a:pPr>
                      <a:r>
                        <a:rPr lang="en-GB" sz="1100" b="0" i="0" kern="1200" dirty="0" smtClean="0">
                          <a:solidFill>
                            <a:schemeClr val="tx1"/>
                          </a:solidFill>
                          <a:effectLst/>
                          <a:latin typeface="+mn-lt"/>
                          <a:ea typeface="+mn-ea"/>
                          <a:cs typeface="+mn-cs"/>
                        </a:rPr>
                        <a:t>Exploring the</a:t>
                      </a:r>
                      <a:r>
                        <a:rPr lang="en-GB" sz="1100" b="0" i="0" kern="1200" baseline="0" dirty="0" smtClean="0">
                          <a:solidFill>
                            <a:schemeClr val="tx1"/>
                          </a:solidFill>
                          <a:effectLst/>
                          <a:latin typeface="+mn-lt"/>
                          <a:ea typeface="+mn-ea"/>
                          <a:cs typeface="+mn-cs"/>
                        </a:rPr>
                        <a:t> school grounds </a:t>
                      </a:r>
                      <a:r>
                        <a:rPr lang="en-GB" sz="1100" b="0" i="0" kern="1200" dirty="0" smtClean="0">
                          <a:solidFill>
                            <a:schemeClr val="tx1"/>
                          </a:solidFill>
                          <a:effectLst/>
                          <a:latin typeface="+mn-lt"/>
                          <a:ea typeface="+mn-ea"/>
                          <a:cs typeface="+mn-cs"/>
                        </a:rPr>
                        <a:t>or Scadbury Park as a habitat. What birds or animals can be spotted? What plants are growing here? Can they see evidence of a food chain in action e.g. cracked snail shells, owl</a:t>
                      </a:r>
                      <a:r>
                        <a:rPr lang="en-GB" sz="1100" b="0" i="0" kern="1200" baseline="0" dirty="0" smtClean="0">
                          <a:solidFill>
                            <a:schemeClr val="tx1"/>
                          </a:solidFill>
                          <a:effectLst/>
                          <a:latin typeface="+mn-lt"/>
                          <a:ea typeface="+mn-ea"/>
                          <a:cs typeface="+mn-cs"/>
                        </a:rPr>
                        <a:t> pellets.</a:t>
                      </a:r>
                      <a:endParaRPr lang="en-GB" sz="1100" b="0" i="0" kern="1200" dirty="0" smtClean="0">
                        <a:solidFill>
                          <a:schemeClr val="tx1"/>
                        </a:solidFill>
                        <a:effectLst/>
                        <a:latin typeface="+mn-lt"/>
                        <a:ea typeface="+mn-ea"/>
                        <a:cs typeface="+mn-cs"/>
                      </a:endParaRPr>
                    </a:p>
                    <a:p>
                      <a:pPr marL="85725" indent="-85725">
                        <a:buFont typeface="Arial" panose="020B0604020202020204" pitchFamily="34" charset="0"/>
                        <a:buChar char="•"/>
                      </a:pPr>
                      <a:r>
                        <a:rPr lang="en-GB" sz="1100" b="0" i="0" kern="1200" dirty="0" smtClean="0">
                          <a:solidFill>
                            <a:schemeClr val="tx1"/>
                          </a:solidFill>
                          <a:effectLst/>
                          <a:latin typeface="+mn-lt"/>
                          <a:ea typeface="+mn-ea"/>
                          <a:cs typeface="+mn-cs"/>
                        </a:rPr>
                        <a:t>Going on a mini-beast hunt in the local area: looking under stones, logs, around trees and around </a:t>
                      </a:r>
                      <a:r>
                        <a:rPr lang="en-GB" sz="1100" b="0" i="0" kern="1200" smtClean="0">
                          <a:solidFill>
                            <a:schemeClr val="tx1"/>
                          </a:solidFill>
                          <a:effectLst/>
                          <a:latin typeface="+mn-lt"/>
                          <a:ea typeface="+mn-ea"/>
                          <a:cs typeface="+mn-cs"/>
                        </a:rPr>
                        <a:t>ponds</a:t>
                      </a:r>
                      <a:r>
                        <a:rPr lang="en-GB" sz="1100" b="0" i="0" kern="1200" smtClean="0">
                          <a:solidFill>
                            <a:schemeClr val="tx1"/>
                          </a:solidFill>
                          <a:effectLst/>
                          <a:latin typeface="+mn-lt"/>
                          <a:ea typeface="+mn-ea"/>
                          <a:cs typeface="+mn-cs"/>
                        </a:rPr>
                        <a:t>.</a:t>
                      </a:r>
                      <a:endParaRPr lang="en-GB" sz="11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484369577"/>
              </p:ext>
            </p:extLst>
          </p:nvPr>
        </p:nvGraphicFramePr>
        <p:xfrm>
          <a:off x="3391552" y="3751913"/>
          <a:ext cx="3319398" cy="4247186"/>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200" dirty="0" smtClean="0"/>
                        <a:t>Habitat</a:t>
                      </a:r>
                      <a:endParaRPr lang="en-GB" sz="1200"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dirty="0" smtClean="0"/>
                        <a:t>A home of plants and animals. E.g. Woodland, </a:t>
                      </a:r>
                      <a:r>
                        <a:rPr lang="en-GB" sz="1100" dirty="0" smtClean="0">
                          <a:latin typeface="+mn-lt"/>
                        </a:rPr>
                        <a:t>ocean,</a:t>
                      </a:r>
                      <a:r>
                        <a:rPr lang="en-GB" sz="1100" baseline="0" dirty="0" smtClean="0">
                          <a:latin typeface="+mn-lt"/>
                        </a:rPr>
                        <a:t> </a:t>
                      </a:r>
                      <a:r>
                        <a:rPr lang="en-GB" sz="1100" kern="1200" baseline="0" dirty="0" smtClean="0">
                          <a:solidFill>
                            <a:schemeClr val="tx1"/>
                          </a:solidFill>
                          <a:effectLst/>
                          <a:latin typeface="+mn-lt"/>
                          <a:ea typeface="+mn-ea"/>
                          <a:cs typeface="+mn-cs"/>
                        </a:rPr>
                        <a:t>p</a:t>
                      </a:r>
                      <a:r>
                        <a:rPr lang="en-GB" sz="1100" kern="1200" dirty="0" smtClean="0">
                          <a:solidFill>
                            <a:schemeClr val="tx1"/>
                          </a:solidFill>
                          <a:effectLst/>
                          <a:latin typeface="+mn-lt"/>
                          <a:ea typeface="+mn-ea"/>
                          <a:cs typeface="+mn-cs"/>
                        </a:rPr>
                        <a:t>ond, meadow, log pile, river, lake, beach, cliff, desert,</a:t>
                      </a:r>
                      <a:r>
                        <a:rPr lang="en-GB" sz="1100" kern="1200" baseline="0" dirty="0" smtClean="0">
                          <a:solidFill>
                            <a:schemeClr val="tx1"/>
                          </a:solidFill>
                          <a:effectLst/>
                          <a:latin typeface="+mn-lt"/>
                          <a:ea typeface="+mn-ea"/>
                          <a:cs typeface="+mn-cs"/>
                        </a:rPr>
                        <a:t> grassland, mountains.</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689411962"/>
                  </a:ext>
                </a:extLst>
              </a:tr>
              <a:tr h="341484">
                <a:tc>
                  <a:txBody>
                    <a:bodyPr/>
                    <a:lstStyle/>
                    <a:p>
                      <a:pPr algn="ctr"/>
                      <a:r>
                        <a:rPr lang="en-GB" sz="1200" dirty="0" smtClean="0"/>
                        <a:t>Micro-habitat</a:t>
                      </a:r>
                      <a:endParaRPr lang="en-GB" sz="1200" dirty="0"/>
                    </a:p>
                  </a:txBody>
                  <a:tcPr/>
                </a:tc>
                <a:tc>
                  <a:txBody>
                    <a:bodyPr/>
                    <a:lstStyle/>
                    <a:p>
                      <a:pPr algn="l"/>
                      <a:r>
                        <a:rPr lang="en-GB" sz="1100" dirty="0" smtClean="0"/>
                        <a:t>A very small habitat. E.g. A log that woodlice live under or leaf litter.</a:t>
                      </a:r>
                      <a:endParaRPr lang="en-GB" sz="1100" dirty="0"/>
                    </a:p>
                  </a:txBody>
                  <a:tcPr/>
                </a:tc>
                <a:extLst>
                  <a:ext uri="{0D108BD9-81ED-4DB2-BD59-A6C34878D82A}">
                    <a16:rowId xmlns:a16="http://schemas.microsoft.com/office/drawing/2014/main" val="1769763709"/>
                  </a:ext>
                </a:extLst>
              </a:tr>
              <a:tr h="391255">
                <a:tc>
                  <a:txBody>
                    <a:bodyPr/>
                    <a:lstStyle/>
                    <a:p>
                      <a:pPr algn="ctr"/>
                      <a:r>
                        <a:rPr lang="en-GB" sz="1100" dirty="0" smtClean="0">
                          <a:latin typeface="+mn-lt"/>
                        </a:rPr>
                        <a:t>Food chain </a:t>
                      </a:r>
                      <a:endParaRPr lang="en-GB" sz="1100" dirty="0">
                        <a:latin typeface="+mn-lt"/>
                      </a:endParaRPr>
                    </a:p>
                  </a:txBody>
                  <a:tcPr/>
                </a:tc>
                <a:tc>
                  <a:txBody>
                    <a:bodyPr/>
                    <a:lstStyle/>
                    <a:p>
                      <a:pPr algn="l"/>
                      <a:r>
                        <a:rPr lang="en-GB" sz="1100" dirty="0" smtClean="0">
                          <a:latin typeface="+mn-lt"/>
                        </a:rPr>
                        <a:t>A food chain shows how living things are linked through their food. It starts with a plant. </a:t>
                      </a:r>
                      <a:endParaRPr lang="en-GB" sz="1100" dirty="0">
                        <a:latin typeface="+mn-lt"/>
                      </a:endParaRPr>
                    </a:p>
                  </a:txBody>
                  <a:tcPr/>
                </a:tc>
                <a:extLst>
                  <a:ext uri="{0D108BD9-81ED-4DB2-BD59-A6C34878D82A}">
                    <a16:rowId xmlns:a16="http://schemas.microsoft.com/office/drawing/2014/main" val="1182001177"/>
                  </a:ext>
                </a:extLst>
              </a:tr>
              <a:tr h="281347">
                <a:tc>
                  <a:txBody>
                    <a:bodyPr/>
                    <a:lstStyle/>
                    <a:p>
                      <a:pPr algn="ctr"/>
                      <a:r>
                        <a:rPr lang="en-GB" sz="1100" kern="1200" dirty="0" smtClean="0">
                          <a:solidFill>
                            <a:schemeClr val="tx1"/>
                          </a:solidFill>
                          <a:effectLst/>
                          <a:latin typeface="+mn-lt"/>
                          <a:ea typeface="+mn-ea"/>
                          <a:cs typeface="+mn-cs"/>
                        </a:rPr>
                        <a:t>Organism</a:t>
                      </a:r>
                      <a:endParaRPr lang="en-GB" sz="1100" dirty="0">
                        <a:latin typeface="+mn-lt"/>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b="0" i="0" kern="1200" dirty="0" smtClean="0">
                          <a:solidFill>
                            <a:schemeClr val="tx1"/>
                          </a:solidFill>
                          <a:effectLst/>
                          <a:latin typeface="+mn-lt"/>
                          <a:ea typeface="+mn-ea"/>
                          <a:cs typeface="+mn-cs"/>
                        </a:rPr>
                        <a:t>Any living creature, plant or animal.</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3998611680"/>
                  </a:ext>
                </a:extLst>
              </a:tr>
              <a:tr h="295275">
                <a:tc>
                  <a:txBody>
                    <a:bodyPr/>
                    <a:lstStyle/>
                    <a:p>
                      <a:pPr algn="ctr"/>
                      <a:r>
                        <a:rPr lang="en-GB" sz="1100" b="0" kern="1200" dirty="0" smtClean="0">
                          <a:solidFill>
                            <a:schemeClr val="tx1"/>
                          </a:solidFill>
                          <a:effectLst/>
                          <a:latin typeface="+mn-lt"/>
                          <a:ea typeface="+mn-ea"/>
                          <a:cs typeface="+mn-cs"/>
                        </a:rPr>
                        <a:t>Trees</a:t>
                      </a:r>
                      <a:endParaRPr lang="en-GB" sz="1100" b="0" dirty="0">
                        <a:latin typeface="+mn-lt"/>
                      </a:endParaRPr>
                    </a:p>
                  </a:txBody>
                  <a:tcPr/>
                </a:tc>
                <a:tc>
                  <a:txBody>
                    <a:bodyPr/>
                    <a:lstStyle/>
                    <a:p>
                      <a:r>
                        <a:rPr lang="en-GB" sz="1100" kern="1200" dirty="0" smtClean="0">
                          <a:solidFill>
                            <a:schemeClr val="tx1"/>
                          </a:solidFill>
                          <a:effectLst/>
                          <a:latin typeface="+mn-lt"/>
                          <a:ea typeface="+mn-ea"/>
                          <a:cs typeface="+mn-cs"/>
                        </a:rPr>
                        <a:t>Deciduous</a:t>
                      </a:r>
                      <a:r>
                        <a:rPr lang="en-GB" sz="1100" kern="1200" baseline="0" dirty="0" smtClean="0">
                          <a:solidFill>
                            <a:schemeClr val="tx1"/>
                          </a:solidFill>
                          <a:effectLst/>
                          <a:latin typeface="+mn-lt"/>
                          <a:ea typeface="+mn-ea"/>
                          <a:cs typeface="+mn-cs"/>
                        </a:rPr>
                        <a:t> or</a:t>
                      </a:r>
                      <a:r>
                        <a:rPr lang="en-GB" sz="1100" kern="1200" dirty="0" smtClean="0">
                          <a:solidFill>
                            <a:schemeClr val="tx1"/>
                          </a:solidFill>
                          <a:effectLst/>
                          <a:latin typeface="+mn-lt"/>
                          <a:ea typeface="+mn-ea"/>
                          <a:cs typeface="+mn-cs"/>
                        </a:rPr>
                        <a:t> evergreen.</a:t>
                      </a:r>
                    </a:p>
                  </a:txBody>
                  <a:tcPr/>
                </a:tc>
                <a:extLst>
                  <a:ext uri="{0D108BD9-81ED-4DB2-BD59-A6C34878D82A}">
                    <a16:rowId xmlns:a16="http://schemas.microsoft.com/office/drawing/2014/main" val="3891053345"/>
                  </a:ext>
                </a:extLst>
              </a:tr>
              <a:tr h="303662">
                <a:tc>
                  <a:txBody>
                    <a:bodyPr/>
                    <a:lstStyle/>
                    <a:p>
                      <a:pPr algn="ctr"/>
                      <a:r>
                        <a:rPr lang="en-GB" sz="1100" b="0" kern="1200" dirty="0" smtClean="0">
                          <a:solidFill>
                            <a:schemeClr val="tx1"/>
                          </a:solidFill>
                          <a:effectLst/>
                          <a:latin typeface="+mn-lt"/>
                          <a:ea typeface="+mn-ea"/>
                          <a:cs typeface="+mn-cs"/>
                        </a:rPr>
                        <a:t>Wild flowering plants </a:t>
                      </a:r>
                      <a:endParaRPr lang="en-GB" sz="1100" b="0" dirty="0">
                        <a:latin typeface="+mn-lt"/>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E.g. Coltsfoot, daisy, dandelion, red clover, shepherd’s purse.</a:t>
                      </a:r>
                    </a:p>
                  </a:txBody>
                  <a:tcPr/>
                </a:tc>
                <a:extLst>
                  <a:ext uri="{0D108BD9-81ED-4DB2-BD59-A6C34878D82A}">
                    <a16:rowId xmlns:a16="http://schemas.microsoft.com/office/drawing/2014/main" val="1575472341"/>
                  </a:ext>
                </a:extLst>
              </a:tr>
              <a:tr h="308935">
                <a:tc>
                  <a:txBody>
                    <a:bodyPr/>
                    <a:lstStyle/>
                    <a:p>
                      <a:pPr algn="ctr"/>
                      <a:r>
                        <a:rPr lang="en-GB" sz="1100" b="0" kern="1200" dirty="0" smtClean="0">
                          <a:solidFill>
                            <a:schemeClr val="tx1"/>
                          </a:solidFill>
                          <a:effectLst/>
                          <a:latin typeface="+mn-lt"/>
                          <a:ea typeface="+mn-ea"/>
                          <a:cs typeface="+mn-cs"/>
                        </a:rPr>
                        <a:t>Pond animals </a:t>
                      </a:r>
                      <a:endParaRPr lang="en-GB" sz="1100" b="0" dirty="0" smtClean="0">
                        <a:latin typeface="+mn-lt"/>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E.g. Pond skater, pond snail, leech, common frog, smooth newt.</a:t>
                      </a:r>
                    </a:p>
                  </a:txBody>
                  <a:tcPr/>
                </a:tc>
                <a:extLst>
                  <a:ext uri="{0D108BD9-81ED-4DB2-BD59-A6C34878D82A}">
                    <a16:rowId xmlns:a16="http://schemas.microsoft.com/office/drawing/2014/main" val="601739907"/>
                  </a:ext>
                </a:extLst>
              </a:tr>
              <a:tr h="308935">
                <a:tc>
                  <a:txBody>
                    <a:bodyPr/>
                    <a:lstStyle/>
                    <a:p>
                      <a:pPr algn="ctr"/>
                      <a:r>
                        <a:rPr lang="en-GB" sz="1100" b="0" kern="1200" dirty="0" smtClean="0">
                          <a:solidFill>
                            <a:schemeClr val="tx1"/>
                          </a:solidFill>
                          <a:effectLst/>
                          <a:latin typeface="+mn-lt"/>
                          <a:ea typeface="+mn-ea"/>
                          <a:cs typeface="+mn-cs"/>
                        </a:rPr>
                        <a:t>Invertebrates</a:t>
                      </a:r>
                      <a:endParaRPr lang="en-GB" sz="1100" b="0" dirty="0" smtClean="0">
                        <a:latin typeface="+mn-lt"/>
                      </a:endParaRPr>
                    </a:p>
                  </a:txBody>
                  <a:tcPr/>
                </a:tc>
                <a:tc>
                  <a:txBody>
                    <a:bodyPr/>
                    <a:lstStyle/>
                    <a:p>
                      <a:r>
                        <a:rPr lang="en-GB" sz="1100" kern="1200" dirty="0" smtClean="0">
                          <a:solidFill>
                            <a:schemeClr val="tx1"/>
                          </a:solidFill>
                          <a:effectLst/>
                          <a:latin typeface="+mn-lt"/>
                          <a:ea typeface="+mn-ea"/>
                          <a:cs typeface="+mn-cs"/>
                        </a:rPr>
                        <a:t>E.g.</a:t>
                      </a:r>
                      <a:r>
                        <a:rPr lang="en-GB" sz="1100" kern="1200" baseline="0" dirty="0" smtClean="0">
                          <a:solidFill>
                            <a:schemeClr val="tx1"/>
                          </a:solidFill>
                          <a:effectLst/>
                          <a:latin typeface="+mn-lt"/>
                          <a:ea typeface="+mn-ea"/>
                          <a:cs typeface="+mn-cs"/>
                        </a:rPr>
                        <a:t> S</a:t>
                      </a:r>
                      <a:r>
                        <a:rPr lang="en-GB" sz="1100" kern="1200" dirty="0" smtClean="0">
                          <a:solidFill>
                            <a:schemeClr val="tx1"/>
                          </a:solidFill>
                          <a:effectLst/>
                          <a:latin typeface="+mn-lt"/>
                          <a:ea typeface="+mn-ea"/>
                          <a:cs typeface="+mn-cs"/>
                        </a:rPr>
                        <a:t>nail, slug, woodlouse, spider, beetle, fly.</a:t>
                      </a:r>
                    </a:p>
                  </a:txBody>
                  <a:tcPr/>
                </a:tc>
                <a:extLst>
                  <a:ext uri="{0D108BD9-81ED-4DB2-BD59-A6C34878D82A}">
                    <a16:rowId xmlns:a16="http://schemas.microsoft.com/office/drawing/2014/main" val="2562973158"/>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442523508"/>
              </p:ext>
            </p:extLst>
          </p:nvPr>
        </p:nvGraphicFramePr>
        <p:xfrm>
          <a:off x="100209" y="1047508"/>
          <a:ext cx="3155795" cy="4694745"/>
        </p:xfrm>
        <a:graphic>
          <a:graphicData uri="http://schemas.openxmlformats.org/drawingml/2006/table">
            <a:tbl>
              <a:tblPr firstRow="1" bandRow="1">
                <a:tableStyleId>{5940675A-B579-460E-94D1-54222C63F5DA}</a:tableStyleId>
              </a:tblPr>
              <a:tblGrid>
                <a:gridCol w="992611">
                  <a:extLst>
                    <a:ext uri="{9D8B030D-6E8A-4147-A177-3AD203B41FA5}">
                      <a16:colId xmlns:a16="http://schemas.microsoft.com/office/drawing/2014/main" val="754516515"/>
                    </a:ext>
                  </a:extLst>
                </a:gridCol>
                <a:gridCol w="2163184">
                  <a:extLst>
                    <a:ext uri="{9D8B030D-6E8A-4147-A177-3AD203B41FA5}">
                      <a16:colId xmlns:a16="http://schemas.microsoft.com/office/drawing/2014/main" val="751772659"/>
                    </a:ext>
                  </a:extLst>
                </a:gridCol>
              </a:tblGrid>
              <a:tr h="285783">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571567">
                <a:tc>
                  <a:txBody>
                    <a:bodyPr/>
                    <a:lstStyle/>
                    <a:p>
                      <a:pPr algn="ctr"/>
                      <a:r>
                        <a:rPr lang="en-GB" sz="1100" dirty="0" smtClean="0"/>
                        <a:t>Is it alive?</a:t>
                      </a:r>
                      <a:endParaRPr lang="en-GB" sz="1100" dirty="0"/>
                    </a:p>
                  </a:txBody>
                  <a:tcPr/>
                </a:tc>
                <a:tc>
                  <a:txBody>
                    <a:bodyPr/>
                    <a:lstStyle/>
                    <a:p>
                      <a:pPr marL="0" indent="0">
                        <a:buFont typeface="Arial" panose="020B0604020202020204" pitchFamily="34" charset="0"/>
                        <a:buNone/>
                      </a:pPr>
                      <a:r>
                        <a:rPr lang="en-GB" sz="1100" dirty="0" smtClean="0"/>
                        <a:t>Things can be categorised as either living, dead, or has never been alive.</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1055201">
                <a:tc>
                  <a:txBody>
                    <a:bodyPr/>
                    <a:lstStyle/>
                    <a:p>
                      <a:pPr algn="ctr"/>
                      <a:r>
                        <a:rPr lang="en-GB" sz="1100" dirty="0" smtClean="0"/>
                        <a:t>How do we know?</a:t>
                      </a:r>
                      <a:endParaRPr lang="en-GB" sz="1100" dirty="0"/>
                    </a:p>
                  </a:txBody>
                  <a:tcPr/>
                </a:tc>
                <a:tc>
                  <a:txBody>
                    <a:bodyPr/>
                    <a:lstStyle/>
                    <a:p>
                      <a:pPr algn="l"/>
                      <a:r>
                        <a:rPr lang="en-GB" sz="1100" dirty="0" smtClean="0"/>
                        <a:t>There are 7 life processes: </a:t>
                      </a:r>
                      <a:r>
                        <a:rPr lang="en-GB" sz="1100" b="1" dirty="0" smtClean="0"/>
                        <a:t>M</a:t>
                      </a:r>
                      <a:r>
                        <a:rPr lang="en-GB" sz="1100" dirty="0" smtClean="0"/>
                        <a:t>ovement, </a:t>
                      </a:r>
                      <a:r>
                        <a:rPr lang="en-GB" sz="1100" b="1" dirty="0" smtClean="0"/>
                        <a:t>R</a:t>
                      </a:r>
                      <a:r>
                        <a:rPr lang="en-GB" sz="1100" dirty="0" smtClean="0"/>
                        <a:t>espiration, </a:t>
                      </a:r>
                      <a:r>
                        <a:rPr lang="en-GB" sz="1100" b="1" dirty="0" smtClean="0"/>
                        <a:t>S</a:t>
                      </a:r>
                      <a:r>
                        <a:rPr lang="en-GB" sz="1100" dirty="0" smtClean="0"/>
                        <a:t>ensitivity, </a:t>
                      </a:r>
                      <a:r>
                        <a:rPr lang="en-GB" sz="1100" b="1" dirty="0" smtClean="0"/>
                        <a:t>G</a:t>
                      </a:r>
                      <a:r>
                        <a:rPr lang="en-GB" sz="1100" dirty="0" smtClean="0"/>
                        <a:t>rowth, </a:t>
                      </a:r>
                      <a:r>
                        <a:rPr lang="en-GB" sz="1100" b="1" dirty="0" smtClean="0"/>
                        <a:t>R</a:t>
                      </a:r>
                      <a:r>
                        <a:rPr lang="en-GB" sz="1100" dirty="0" smtClean="0"/>
                        <a:t>eproduction, </a:t>
                      </a:r>
                      <a:r>
                        <a:rPr lang="en-GB" sz="1100" b="1" dirty="0" smtClean="0"/>
                        <a:t>E</a:t>
                      </a:r>
                      <a:r>
                        <a:rPr lang="en-GB" sz="1100" dirty="0" smtClean="0"/>
                        <a:t>xcretion and </a:t>
                      </a:r>
                      <a:r>
                        <a:rPr lang="en-GB" sz="1100" b="1" dirty="0" smtClean="0"/>
                        <a:t>N</a:t>
                      </a:r>
                      <a:r>
                        <a:rPr lang="en-GB" sz="1100" dirty="0" smtClean="0"/>
                        <a:t>utrition. These can be remembered using the acronym: </a:t>
                      </a:r>
                      <a:r>
                        <a:rPr lang="en-GB" sz="1100" b="1" dirty="0" smtClean="0"/>
                        <a:t>MRS GREN </a:t>
                      </a:r>
                      <a:endParaRPr lang="en-GB" sz="1100" b="1" dirty="0"/>
                    </a:p>
                  </a:txBody>
                  <a:tcPr/>
                </a:tc>
                <a:extLst>
                  <a:ext uri="{0D108BD9-81ED-4DB2-BD59-A6C34878D82A}">
                    <a16:rowId xmlns:a16="http://schemas.microsoft.com/office/drawing/2014/main" val="3790129666"/>
                  </a:ext>
                </a:extLst>
              </a:tr>
              <a:tr h="571567">
                <a:tc>
                  <a:txBody>
                    <a:bodyPr/>
                    <a:lstStyle/>
                    <a:p>
                      <a:pPr algn="ctr"/>
                      <a:r>
                        <a:rPr lang="en-GB" sz="1100" dirty="0" smtClean="0"/>
                        <a:t>Sensitivity</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dirty="0" smtClean="0"/>
                        <a:t>Sensing and resounding to the environment. E.g. respond to changes in light, heat or sound.</a:t>
                      </a:r>
                    </a:p>
                  </a:txBody>
                  <a:tcPr/>
                </a:tc>
                <a:extLst>
                  <a:ext uri="{0D108BD9-81ED-4DB2-BD59-A6C34878D82A}">
                    <a16:rowId xmlns:a16="http://schemas.microsoft.com/office/drawing/2014/main" val="689411962"/>
                  </a:ext>
                </a:extLst>
              </a:tr>
              <a:tr h="410356">
                <a:tc>
                  <a:txBody>
                    <a:bodyPr/>
                    <a:lstStyle/>
                    <a:p>
                      <a:pPr algn="ctr"/>
                      <a:r>
                        <a:rPr lang="en-GB" sz="1100" dirty="0" smtClean="0"/>
                        <a:t>Adaptation</a:t>
                      </a:r>
                      <a:endParaRPr lang="en-GB" sz="110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smtClean="0"/>
                        <a:t>Animals and plants are specially adapted to live in their habitats.</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860266684"/>
                  </a:ext>
                </a:extLst>
              </a:tr>
              <a:tr h="893989">
                <a:tc>
                  <a:txBody>
                    <a:bodyPr/>
                    <a:lstStyle/>
                    <a:p>
                      <a:pPr algn="ctr"/>
                      <a:r>
                        <a:rPr lang="en-GB" sz="1100" dirty="0" smtClean="0"/>
                        <a:t>What do organisms need?</a:t>
                      </a:r>
                      <a:endParaRPr lang="en-GB" sz="110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i="0" kern="1200" dirty="0" smtClean="0">
                          <a:solidFill>
                            <a:schemeClr val="tx1"/>
                          </a:solidFill>
                          <a:effectLst/>
                          <a:latin typeface="+mn-lt"/>
                          <a:ea typeface="+mn-ea"/>
                          <a:cs typeface="+mn-cs"/>
                        </a:rPr>
                        <a:t>Animals need air, food, water, and shelter. Living organisms depend on each other and on their environments, or habitats, to meet their needs for survival.</a:t>
                      </a:r>
                      <a:endParaRPr lang="en-GB" sz="1100" b="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487942093"/>
                  </a:ext>
                </a:extLst>
              </a:tr>
              <a:tr h="755205">
                <a:tc>
                  <a:txBody>
                    <a:bodyPr/>
                    <a:lstStyle/>
                    <a:p>
                      <a:pPr algn="ctr"/>
                      <a:r>
                        <a:rPr lang="en-GB" sz="1100" dirty="0" smtClean="0"/>
                        <a:t>Food chain</a:t>
                      </a:r>
                      <a:endParaRPr lang="en-GB" sz="110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smtClean="0"/>
                        <a:t>A food chain shows how each animal gets its food. The chain will always start with a plant.</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3338292479"/>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4036800496"/>
              </p:ext>
            </p:extLst>
          </p:nvPr>
        </p:nvGraphicFramePr>
        <p:xfrm>
          <a:off x="3391552" y="1047506"/>
          <a:ext cx="3319398" cy="2697480"/>
        </p:xfrm>
        <a:graphic>
          <a:graphicData uri="http://schemas.openxmlformats.org/drawingml/2006/table">
            <a:tbl>
              <a:tblPr firstRow="1" bandRow="1">
                <a:tableStyleId>{5940675A-B579-460E-94D1-54222C63F5DA}</a:tableStyleId>
              </a:tblPr>
              <a:tblGrid>
                <a:gridCol w="3319398">
                  <a:extLst>
                    <a:ext uri="{9D8B030D-6E8A-4147-A177-3AD203B41FA5}">
                      <a16:colId xmlns:a16="http://schemas.microsoft.com/office/drawing/2014/main" val="754516515"/>
                    </a:ext>
                  </a:extLst>
                </a:gridCol>
              </a:tblGrid>
              <a:tr h="225987">
                <a:tc>
                  <a:txBody>
                    <a:bodyPr/>
                    <a:lstStyle/>
                    <a:p>
                      <a:pPr marL="171450" indent="-171450" algn="ctr">
                        <a:buFont typeface="Arial" panose="020B0604020202020204" pitchFamily="34" charset="0"/>
                        <a:buChar char="•"/>
                      </a:pPr>
                      <a:r>
                        <a:rPr lang="en-GB" sz="1100" b="1" dirty="0" smtClean="0"/>
                        <a:t>Statutory requirements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2126932">
                <a:tc>
                  <a:txBody>
                    <a:bodyPr/>
                    <a:lstStyle/>
                    <a:p>
                      <a:pPr marL="85725" lvl="0" indent="-85725">
                        <a:buFont typeface="Arial" panose="020B0604020202020204" pitchFamily="34" charset="0"/>
                        <a:buChar char="•"/>
                      </a:pPr>
                      <a:r>
                        <a:rPr lang="en-GB" sz="1100" kern="1200" dirty="0" smtClean="0">
                          <a:solidFill>
                            <a:schemeClr val="tx1"/>
                          </a:solidFill>
                          <a:effectLst/>
                          <a:latin typeface="+mn-lt"/>
                          <a:ea typeface="+mn-ea"/>
                          <a:cs typeface="+mn-cs"/>
                        </a:rPr>
                        <a:t>Explore and compare the differences between things that are living, dead, and things that have never been alive</a:t>
                      </a:r>
                    </a:p>
                    <a:p>
                      <a:pPr marL="85725" lvl="0" indent="-85725">
                        <a:buFont typeface="Arial" panose="020B0604020202020204" pitchFamily="34" charset="0"/>
                        <a:buChar char="•"/>
                      </a:pPr>
                      <a:r>
                        <a:rPr lang="en-GB" sz="1100" kern="1200" dirty="0" smtClean="0">
                          <a:solidFill>
                            <a:schemeClr val="tx1"/>
                          </a:solidFill>
                          <a:effectLst/>
                          <a:latin typeface="+mn-lt"/>
                          <a:ea typeface="+mn-ea"/>
                          <a:cs typeface="+mn-cs"/>
                        </a:rPr>
                        <a:t>Identify that most living things live in habitats to which they are suited and describe how different habitats provide for the basic needs of different kinds of animals and plants, and how they depend on each other.</a:t>
                      </a:r>
                    </a:p>
                    <a:p>
                      <a:pPr marL="85725" lvl="0" indent="-85725">
                        <a:buFont typeface="Arial" panose="020B0604020202020204" pitchFamily="34" charset="0"/>
                        <a:buChar char="•"/>
                      </a:pPr>
                      <a:r>
                        <a:rPr lang="en-GB" sz="1100" kern="1200" dirty="0" smtClean="0">
                          <a:solidFill>
                            <a:schemeClr val="tx1"/>
                          </a:solidFill>
                          <a:effectLst/>
                          <a:latin typeface="+mn-lt"/>
                          <a:ea typeface="+mn-ea"/>
                          <a:cs typeface="+mn-cs"/>
                        </a:rPr>
                        <a:t>Identify and name a variety of plants and animals in their habitats, including micro-habitats</a:t>
                      </a:r>
                    </a:p>
                    <a:p>
                      <a:pPr marL="85725" indent="-85725">
                        <a:buFont typeface="Arial" panose="020B0604020202020204" pitchFamily="34" charset="0"/>
                        <a:buChar char="•"/>
                      </a:pPr>
                      <a:r>
                        <a:rPr lang="en-GB" sz="1100" kern="1200" dirty="0" smtClean="0">
                          <a:solidFill>
                            <a:schemeClr val="tx1"/>
                          </a:solidFill>
                          <a:effectLst/>
                          <a:latin typeface="+mn-lt"/>
                          <a:ea typeface="+mn-ea"/>
                          <a:cs typeface="+mn-cs"/>
                        </a:rPr>
                        <a:t>Describe how animals obtain their food from plants and other animals, using the idea of a simple food chain, and identify and name different sources of food.</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86343138"/>
              </p:ext>
            </p:extLst>
          </p:nvPr>
        </p:nvGraphicFramePr>
        <p:xfrm>
          <a:off x="100208" y="5875506"/>
          <a:ext cx="3155795" cy="3801894"/>
        </p:xfrm>
        <a:graphic>
          <a:graphicData uri="http://schemas.openxmlformats.org/drawingml/2006/table">
            <a:tbl>
              <a:tblPr firstRow="1" bandRow="1">
                <a:tableStyleId>{5940675A-B579-460E-94D1-54222C63F5DA}</a:tableStyleId>
              </a:tblPr>
              <a:tblGrid>
                <a:gridCol w="3155795">
                  <a:extLst>
                    <a:ext uri="{9D8B030D-6E8A-4147-A177-3AD203B41FA5}">
                      <a16:colId xmlns:a16="http://schemas.microsoft.com/office/drawing/2014/main" val="754516515"/>
                    </a:ext>
                  </a:extLst>
                </a:gridCol>
              </a:tblGrid>
              <a:tr h="653189">
                <a:tc>
                  <a:txBody>
                    <a:bodyPr/>
                    <a:lstStyle/>
                    <a:p>
                      <a:pPr algn="ctr"/>
                      <a:r>
                        <a:rPr lang="en-GB" b="1" dirty="0" smtClean="0"/>
                        <a:t>Pictures and 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3148705">
                <a:tc>
                  <a:txBody>
                    <a:bodyPr/>
                    <a:lstStyle/>
                    <a:p>
                      <a:pPr marL="0" indent="0">
                        <a:buFont typeface="Arial" panose="020B0604020202020204" pitchFamily="34" charset="0"/>
                        <a:buNone/>
                      </a:pPr>
                      <a:endParaRPr lang="en-GB" sz="1100" dirty="0" smtClean="0"/>
                    </a:p>
                  </a:txBody>
                  <a:tcPr/>
                </a:tc>
                <a:extLst>
                  <a:ext uri="{0D108BD9-81ED-4DB2-BD59-A6C34878D82A}">
                    <a16:rowId xmlns:a16="http://schemas.microsoft.com/office/drawing/2014/main" val="1208927862"/>
                  </a:ext>
                </a:extLst>
              </a:tr>
            </a:tbl>
          </a:graphicData>
        </a:graphic>
      </p:graphicFrame>
      <p:pic>
        <p:nvPicPr>
          <p:cNvPr id="12" name="Picture 11"/>
          <p:cNvPicPr/>
          <p:nvPr/>
        </p:nvPicPr>
        <p:blipFill rotWithShape="1">
          <a:blip r:embed="rId3"/>
          <a:srcRect l="4843" t="23362" r="67377" b="18147"/>
          <a:stretch/>
        </p:blipFill>
        <p:spPr bwMode="auto">
          <a:xfrm>
            <a:off x="573205" y="6572567"/>
            <a:ext cx="2209799" cy="30762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259</TotalTime>
  <Words>462</Words>
  <Application>Microsoft Office PowerPoint</Application>
  <PresentationFormat>A4 Paper (210x297 mm)</PresentationFormat>
  <Paragraphs>46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Spicer</cp:lastModifiedBy>
  <cp:revision>33</cp:revision>
  <dcterms:created xsi:type="dcterms:W3CDTF">2019-07-07T18:53:37Z</dcterms:created>
  <dcterms:modified xsi:type="dcterms:W3CDTF">2019-09-17T16:17:05Z</dcterms:modified>
</cp:coreProperties>
</file>