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326" autoAdjust="0"/>
  </p:normalViewPr>
  <p:slideViewPr>
    <p:cSldViewPr snapToGrid="0">
      <p:cViewPr>
        <p:scale>
          <a:sx n="70" d="100"/>
          <a:sy n="70" d="100"/>
        </p:scale>
        <p:origin x="2270" y="38"/>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29/10/2021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29/10/2021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29/10/2021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29/10/2021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29/10/2021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29/10/2021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29/10/2021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29/10/2021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29/10/2021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29/10/2021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29/10/2021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29/10/2021</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google.co.uk/url?sa=i&amp;url=https://fineartamerica.com/featured/blue-fruit-william-morris.html?product%3Dart-print&amp;psig=AOvVaw0IBdgfv1f9S_ebJClOVGwD&amp;ust=1587833233421000&amp;source=images&amp;cd=vfe&amp;ved=0CAIQjRxqFwoTCMDpgvHBgekCFQAAAAAdAAAAABAM" TargetMode="External"/><Relationship Id="rId3" Type="http://schemas.openxmlformats.org/officeDocument/2006/relationships/image" Target="../media/image2.jpeg"/><Relationship Id="rId7" Type="http://schemas.openxmlformats.org/officeDocument/2006/relationships/image" Target="../media/image5.jpeg"/><Relationship Id="rId12"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hyperlink" Target="https://www.google.co.uk/url?sa=i&amp;url=https://www.pinterest.com/pin/392024342547754025/&amp;psig=AOvVaw3QBr6aWPM-yC-NSkmpkwdf&amp;ust=1587833157863000&amp;source=images&amp;cd=vfe&amp;ved=0CAIQjRxqFwoTCMi94M3BgekCFQAAAAAdAAAAABAL" TargetMode="External"/><Relationship Id="rId11" Type="http://schemas.openxmlformats.org/officeDocument/2006/relationships/image" Target="../media/image8.jpeg"/><Relationship Id="rId5" Type="http://schemas.openxmlformats.org/officeDocument/2006/relationships/image" Target="../media/image4.jpeg"/><Relationship Id="rId10" Type="http://schemas.openxmlformats.org/officeDocument/2006/relationships/image" Target="../media/image7.jpeg"/><Relationship Id="rId4" Type="http://schemas.openxmlformats.org/officeDocument/2006/relationships/image" Target="../media/image3.jpeg"/><Relationship Id="rId9"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8487" y="96151"/>
            <a:ext cx="6601216" cy="369332"/>
          </a:xfrm>
          <a:prstGeom prst="rect">
            <a:avLst/>
          </a:prstGeom>
          <a:noFill/>
          <a:ln w="38100">
            <a:solidFill>
              <a:srgbClr val="00B050"/>
            </a:solidFill>
          </a:ln>
        </p:spPr>
        <p:txBody>
          <a:bodyPr wrap="square" rtlCol="0">
            <a:spAutoFit/>
          </a:bodyPr>
          <a:lstStyle/>
          <a:p>
            <a:pPr algn="ctr"/>
            <a:r>
              <a:rPr lang="en-GB" dirty="0" smtClean="0"/>
              <a:t>Spring Trust Academy – Knowledge Organiser</a:t>
            </a:r>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1002234276"/>
              </p:ext>
            </p:extLst>
          </p:nvPr>
        </p:nvGraphicFramePr>
        <p:xfrm>
          <a:off x="100209" y="576743"/>
          <a:ext cx="6601216" cy="370840"/>
        </p:xfrm>
        <a:graphic>
          <a:graphicData uri="http://schemas.openxmlformats.org/drawingml/2006/table">
            <a:tbl>
              <a:tblPr firstRow="1" bandRow="1">
                <a:tableStyleId>{5940675A-B579-460E-94D1-54222C63F5DA}</a:tableStyleId>
              </a:tblPr>
              <a:tblGrid>
                <a:gridCol w="2064257">
                  <a:extLst>
                    <a:ext uri="{9D8B030D-6E8A-4147-A177-3AD203B41FA5}">
                      <a16:colId xmlns:a16="http://schemas.microsoft.com/office/drawing/2014/main" val="960009268"/>
                    </a:ext>
                  </a:extLst>
                </a:gridCol>
                <a:gridCol w="2210764">
                  <a:extLst>
                    <a:ext uri="{9D8B030D-6E8A-4147-A177-3AD203B41FA5}">
                      <a16:colId xmlns:a16="http://schemas.microsoft.com/office/drawing/2014/main" val="770037360"/>
                    </a:ext>
                  </a:extLst>
                </a:gridCol>
                <a:gridCol w="2326195">
                  <a:extLst>
                    <a:ext uri="{9D8B030D-6E8A-4147-A177-3AD203B41FA5}">
                      <a16:colId xmlns:a16="http://schemas.microsoft.com/office/drawing/2014/main" val="3879841513"/>
                    </a:ext>
                  </a:extLst>
                </a:gridCol>
              </a:tblGrid>
              <a:tr h="370840">
                <a:tc>
                  <a:txBody>
                    <a:bodyPr/>
                    <a:lstStyle/>
                    <a:p>
                      <a:pPr algn="ctr"/>
                      <a:r>
                        <a:rPr lang="en-GB" b="1" baseline="0" dirty="0" smtClean="0"/>
                        <a:t>Art Focus</a:t>
                      </a:r>
                      <a:endParaRPr lang="en-GB" b="1" dirty="0"/>
                    </a:p>
                  </a:txBody>
                  <a:tcPr/>
                </a:tc>
                <a:tc>
                  <a:txBody>
                    <a:bodyPr/>
                    <a:lstStyle/>
                    <a:p>
                      <a:pPr algn="ctr"/>
                      <a:r>
                        <a:rPr lang="en-GB" b="1" dirty="0" smtClean="0"/>
                        <a:t>Printing </a:t>
                      </a:r>
                      <a:endParaRPr lang="en-GB" b="1" dirty="0"/>
                    </a:p>
                  </a:txBody>
                  <a:tcPr>
                    <a:solidFill>
                      <a:srgbClr val="FFFF00"/>
                    </a:solidFill>
                  </a:tcPr>
                </a:tc>
                <a:tc>
                  <a:txBody>
                    <a:bodyPr/>
                    <a:lstStyle/>
                    <a:p>
                      <a:pPr algn="ctr"/>
                      <a:r>
                        <a:rPr lang="en-GB" b="1" dirty="0" smtClean="0"/>
                        <a:t>Year</a:t>
                      </a:r>
                      <a:r>
                        <a:rPr lang="en-GB" b="1" baseline="0" dirty="0" smtClean="0"/>
                        <a:t> 6</a:t>
                      </a:r>
                      <a:endParaRPr lang="en-GB" b="1" dirty="0"/>
                    </a:p>
                  </a:txBody>
                  <a:tcPr/>
                </a:tc>
                <a:extLst>
                  <a:ext uri="{0D108BD9-81ED-4DB2-BD59-A6C34878D82A}">
                    <a16:rowId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403159325"/>
              </p:ext>
            </p:extLst>
          </p:nvPr>
        </p:nvGraphicFramePr>
        <p:xfrm>
          <a:off x="3218628" y="7941276"/>
          <a:ext cx="3482797" cy="1749451"/>
        </p:xfrm>
        <a:graphic>
          <a:graphicData uri="http://schemas.openxmlformats.org/drawingml/2006/table">
            <a:tbl>
              <a:tblPr firstRow="1" bandRow="1">
                <a:tableStyleId>{5940675A-B579-460E-94D1-54222C63F5DA}</a:tableStyleId>
              </a:tblPr>
              <a:tblGrid>
                <a:gridCol w="3482797">
                  <a:extLst>
                    <a:ext uri="{9D8B030D-6E8A-4147-A177-3AD203B41FA5}">
                      <a16:colId xmlns:a16="http://schemas.microsoft.com/office/drawing/2014/main" val="754516515"/>
                    </a:ext>
                  </a:extLst>
                </a:gridCol>
              </a:tblGrid>
              <a:tr h="346189">
                <a:tc>
                  <a:txBody>
                    <a:bodyPr/>
                    <a:lstStyle/>
                    <a:p>
                      <a:pPr algn="ctr"/>
                      <a:r>
                        <a:rPr lang="en-GB" b="1" dirty="0" smtClean="0"/>
                        <a:t>Pictures and Diagrams</a:t>
                      </a: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1403262">
                <a:tc>
                  <a:txBody>
                    <a:bodyPr/>
                    <a:lstStyle/>
                    <a:p>
                      <a:pPr marL="0" indent="0">
                        <a:buFont typeface="Arial" panose="020B0604020202020204" pitchFamily="34" charset="0"/>
                        <a:buNone/>
                      </a:pPr>
                      <a:endParaRPr lang="en-GB" sz="1100" dirty="0" smtClean="0"/>
                    </a:p>
                  </a:txBody>
                  <a:tcPr/>
                </a:tc>
                <a:extLst>
                  <a:ext uri="{0D108BD9-81ED-4DB2-BD59-A6C34878D82A}">
                    <a16:rowId xmlns:a16="http://schemas.microsoft.com/office/drawing/2014/main" val="120892786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1262493418"/>
              </p:ext>
            </p:extLst>
          </p:nvPr>
        </p:nvGraphicFramePr>
        <p:xfrm>
          <a:off x="142913" y="5956012"/>
          <a:ext cx="3005581" cy="3716958"/>
        </p:xfrm>
        <a:graphic>
          <a:graphicData uri="http://schemas.openxmlformats.org/drawingml/2006/table">
            <a:tbl>
              <a:tblPr firstRow="1" bandRow="1">
                <a:tableStyleId>{5940675A-B579-460E-94D1-54222C63F5DA}</a:tableStyleId>
              </a:tblPr>
              <a:tblGrid>
                <a:gridCol w="1119272">
                  <a:extLst>
                    <a:ext uri="{9D8B030D-6E8A-4147-A177-3AD203B41FA5}">
                      <a16:colId xmlns:a16="http://schemas.microsoft.com/office/drawing/2014/main" val="754516515"/>
                    </a:ext>
                  </a:extLst>
                </a:gridCol>
                <a:gridCol w="1886309">
                  <a:extLst>
                    <a:ext uri="{9D8B030D-6E8A-4147-A177-3AD203B41FA5}">
                      <a16:colId xmlns:a16="http://schemas.microsoft.com/office/drawing/2014/main" val="1126776701"/>
                    </a:ext>
                  </a:extLst>
                </a:gridCol>
              </a:tblGrid>
              <a:tr h="366760">
                <a:tc gridSpan="2">
                  <a:txBody>
                    <a:bodyPr/>
                    <a:lstStyle/>
                    <a:p>
                      <a:pPr algn="ctr"/>
                      <a:r>
                        <a:rPr lang="en-GB" b="1" baseline="0" dirty="0" smtClean="0"/>
                        <a:t>What? Key vocab</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941761">
                <a:tc>
                  <a:txBody>
                    <a:bodyPr/>
                    <a:lstStyle/>
                    <a:p>
                      <a:pPr algn="ctr"/>
                      <a:r>
                        <a:rPr lang="en-GB" sz="1100" dirty="0" smtClean="0"/>
                        <a:t>Linoleum (lino)</a:t>
                      </a:r>
                      <a:endParaRPr lang="en-GB" sz="1100" dirty="0"/>
                    </a:p>
                  </a:txBody>
                  <a:tcPr/>
                </a:tc>
                <a:tc>
                  <a:txBody>
                    <a:bodyPr/>
                    <a:lstStyle/>
                    <a:p>
                      <a:pPr algn="l"/>
                      <a:r>
                        <a:rPr lang="en-GB" sz="1100" b="0" i="0" kern="1200" dirty="0" smtClean="0">
                          <a:solidFill>
                            <a:schemeClr val="tx1"/>
                          </a:solidFill>
                          <a:effectLst/>
                          <a:latin typeface="+mn-lt"/>
                          <a:ea typeface="+mn-ea"/>
                          <a:cs typeface="+mn-cs"/>
                        </a:rPr>
                        <a:t>A material consisting of a canvas backing thickly coated with a preparation of linseed oil and powdered cork, used especially as a floor covering.</a:t>
                      </a:r>
                      <a:endParaRPr lang="en-GB" sz="1100" dirty="0"/>
                    </a:p>
                  </a:txBody>
                  <a:tcPr/>
                </a:tc>
                <a:extLst>
                  <a:ext uri="{0D108BD9-81ED-4DB2-BD59-A6C34878D82A}">
                    <a16:rowId xmlns:a16="http://schemas.microsoft.com/office/drawing/2014/main" val="3784620790"/>
                  </a:ext>
                </a:extLst>
              </a:tr>
              <a:tr h="432284">
                <a:tc>
                  <a:txBody>
                    <a:bodyPr/>
                    <a:lstStyle/>
                    <a:p>
                      <a:pPr algn="ctr"/>
                      <a:r>
                        <a:rPr lang="en-GB" sz="1100" dirty="0" smtClean="0">
                          <a:ea typeface="Tahoma" panose="020B0604030504040204" pitchFamily="34" charset="0"/>
                          <a:cs typeface="Tahoma" panose="020B0604030504040204" pitchFamily="34" charset="0"/>
                        </a:rPr>
                        <a:t>Lino printing</a:t>
                      </a:r>
                      <a:endParaRPr lang="en-GB" sz="1100" dirty="0"/>
                    </a:p>
                  </a:txBody>
                  <a:tcPr/>
                </a:tc>
                <a:tc>
                  <a:txBody>
                    <a:bodyPr/>
                    <a:lstStyle/>
                    <a:p>
                      <a:pPr algn="l"/>
                      <a:r>
                        <a:rPr lang="en-GB" sz="1100" b="0" i="0" kern="1200" dirty="0" smtClean="0">
                          <a:solidFill>
                            <a:schemeClr val="tx1"/>
                          </a:solidFill>
                          <a:effectLst/>
                          <a:latin typeface="+mn-lt"/>
                          <a:ea typeface="+mn-ea"/>
                          <a:cs typeface="+mn-cs"/>
                        </a:rPr>
                        <a:t>A print made from a linocut block. </a:t>
                      </a:r>
                      <a:endParaRPr lang="en-GB" sz="1100" dirty="0"/>
                    </a:p>
                  </a:txBody>
                  <a:tcPr/>
                </a:tc>
                <a:extLst>
                  <a:ext uri="{0D108BD9-81ED-4DB2-BD59-A6C34878D82A}">
                    <a16:rowId xmlns:a16="http://schemas.microsoft.com/office/drawing/2014/main" val="689411962"/>
                  </a:ext>
                </a:extLst>
              </a:tr>
              <a:tr h="771935">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100" dirty="0" smtClean="0">
                          <a:ea typeface="Tahoma" panose="020B0604030504040204" pitchFamily="34" charset="0"/>
                          <a:cs typeface="Tahoma" panose="020B0604030504040204" pitchFamily="34" charset="0"/>
                        </a:rPr>
                        <a:t>Designer</a:t>
                      </a:r>
                      <a:endParaRPr lang="en-GB" sz="1100" dirty="0" smtClean="0"/>
                    </a:p>
                    <a:p>
                      <a:pPr algn="ctr"/>
                      <a:endParaRPr lang="en-GB" sz="1100" dirty="0"/>
                    </a:p>
                  </a:txBody>
                  <a:tcPr/>
                </a:tc>
                <a:tc>
                  <a:txBody>
                    <a:bodyPr/>
                    <a:lstStyle/>
                    <a:p>
                      <a:pPr algn="l"/>
                      <a:r>
                        <a:rPr lang="en-GB" sz="1100" b="0" i="0" kern="1200" dirty="0" smtClean="0">
                          <a:solidFill>
                            <a:schemeClr val="tx1"/>
                          </a:solidFill>
                          <a:effectLst/>
                          <a:latin typeface="+mn-lt"/>
                          <a:ea typeface="+mn-ea"/>
                          <a:cs typeface="+mn-cs"/>
                        </a:rPr>
                        <a:t>A</a:t>
                      </a:r>
                      <a:r>
                        <a:rPr lang="en-GB" sz="1100" b="0" i="0" kern="1200" baseline="0" dirty="0" smtClean="0">
                          <a:solidFill>
                            <a:schemeClr val="tx1"/>
                          </a:solidFill>
                          <a:effectLst/>
                          <a:latin typeface="+mn-lt"/>
                          <a:ea typeface="+mn-ea"/>
                          <a:cs typeface="+mn-cs"/>
                        </a:rPr>
                        <a:t> </a:t>
                      </a:r>
                      <a:r>
                        <a:rPr lang="en-GB" sz="1100" b="0" i="0" kern="1200" dirty="0" smtClean="0">
                          <a:solidFill>
                            <a:schemeClr val="tx1"/>
                          </a:solidFill>
                          <a:effectLst/>
                          <a:latin typeface="+mn-lt"/>
                          <a:ea typeface="+mn-ea"/>
                          <a:cs typeface="+mn-cs"/>
                        </a:rPr>
                        <a:t>person who plans the look or workings of something prior to it being made, by preparing drawings or plans.</a:t>
                      </a:r>
                      <a:endParaRPr lang="en-GB" sz="1100" dirty="0"/>
                    </a:p>
                  </a:txBody>
                  <a:tcPr/>
                </a:tc>
                <a:extLst>
                  <a:ext uri="{0D108BD9-81ED-4DB2-BD59-A6C34878D82A}">
                    <a16:rowId xmlns:a16="http://schemas.microsoft.com/office/drawing/2014/main" val="4087553708"/>
                  </a:ext>
                </a:extLst>
              </a:tr>
              <a:tr h="602109">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100" dirty="0" smtClean="0">
                          <a:ea typeface="Tahoma" panose="020B0604030504040204" pitchFamily="34" charset="0"/>
                          <a:cs typeface="Tahoma" panose="020B0604030504040204" pitchFamily="34" charset="0"/>
                        </a:rPr>
                        <a:t>Stencil</a:t>
                      </a:r>
                      <a:endParaRPr lang="en-GB" sz="1100" dirty="0" smtClean="0">
                        <a:ea typeface="Calibri" panose="020F0502020204030204" pitchFamily="34" charset="0"/>
                        <a:cs typeface="Times New Roman" panose="02020603050405020304" pitchFamily="18" charset="0"/>
                      </a:endParaRPr>
                    </a:p>
                  </a:txBody>
                  <a:tcPr/>
                </a:tc>
                <a:tc>
                  <a:txBody>
                    <a:bodyPr/>
                    <a:lstStyle/>
                    <a:p>
                      <a:pPr algn="ctr"/>
                      <a:r>
                        <a:rPr lang="en-GB" sz="1100" b="0" i="0" kern="1200" dirty="0" smtClean="0">
                          <a:solidFill>
                            <a:schemeClr val="tx1"/>
                          </a:solidFill>
                          <a:effectLst/>
                          <a:latin typeface="+mn-lt"/>
                          <a:ea typeface="+mn-ea"/>
                          <a:cs typeface="+mn-cs"/>
                        </a:rPr>
                        <a:t>A picture made by drawing or painting through the holes of piece of card.</a:t>
                      </a:r>
                      <a:endParaRPr lang="en-GB" sz="1100" dirty="0"/>
                    </a:p>
                  </a:txBody>
                  <a:tcPr/>
                </a:tc>
                <a:extLst>
                  <a:ext uri="{0D108BD9-81ED-4DB2-BD59-A6C34878D82A}">
                    <a16:rowId xmlns:a16="http://schemas.microsoft.com/office/drawing/2014/main" val="3574359104"/>
                  </a:ext>
                </a:extLst>
              </a:tr>
              <a:tr h="602109">
                <a:tc>
                  <a:txBody>
                    <a:bodyPr/>
                    <a:lstStyle/>
                    <a:p>
                      <a:pPr algn="ctr"/>
                      <a:r>
                        <a:rPr lang="en-GB" sz="900" dirty="0" smtClean="0">
                          <a:latin typeface="Tahoma" panose="020B0604030504040204" pitchFamily="34" charset="0"/>
                          <a:ea typeface="Tahoma" panose="020B0604030504040204" pitchFamily="34" charset="0"/>
                          <a:cs typeface="Tahoma" panose="020B0604030504040204" pitchFamily="34" charset="0"/>
                        </a:rPr>
                        <a:t>Observational drawing </a:t>
                      </a:r>
                      <a:endParaRPr lang="en-GB" sz="900" dirty="0"/>
                    </a:p>
                  </a:txBody>
                  <a:tcPr/>
                </a:tc>
                <a:tc>
                  <a:txBody>
                    <a:bodyPr/>
                    <a:lstStyle/>
                    <a:p>
                      <a:pPr algn="ctr"/>
                      <a:r>
                        <a:rPr lang="en-GB" sz="1100" dirty="0" smtClean="0"/>
                        <a:t>A drawing</a:t>
                      </a:r>
                      <a:r>
                        <a:rPr lang="en-GB" sz="1100" baseline="0" dirty="0" smtClean="0"/>
                        <a:t> which requires looking very closely at the subject</a:t>
                      </a:r>
                      <a:endParaRPr lang="en-GB" sz="1100" dirty="0"/>
                    </a:p>
                  </a:txBody>
                  <a:tcPr/>
                </a:tc>
                <a:extLst>
                  <a:ext uri="{0D108BD9-81ED-4DB2-BD59-A6C34878D82A}">
                    <a16:rowId xmlns:a16="http://schemas.microsoft.com/office/drawing/2014/main" val="99048431"/>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3941624267"/>
              </p:ext>
            </p:extLst>
          </p:nvPr>
        </p:nvGraphicFramePr>
        <p:xfrm>
          <a:off x="138217" y="1171474"/>
          <a:ext cx="6563208" cy="3141070"/>
        </p:xfrm>
        <a:graphic>
          <a:graphicData uri="http://schemas.openxmlformats.org/drawingml/2006/table">
            <a:tbl>
              <a:tblPr firstRow="1" bandRow="1">
                <a:tableStyleId>{5940675A-B579-460E-94D1-54222C63F5DA}</a:tableStyleId>
              </a:tblPr>
              <a:tblGrid>
                <a:gridCol w="826983">
                  <a:extLst>
                    <a:ext uri="{9D8B030D-6E8A-4147-A177-3AD203B41FA5}">
                      <a16:colId xmlns:a16="http://schemas.microsoft.com/office/drawing/2014/main" val="754516515"/>
                    </a:ext>
                  </a:extLst>
                </a:gridCol>
                <a:gridCol w="3421270">
                  <a:extLst>
                    <a:ext uri="{9D8B030D-6E8A-4147-A177-3AD203B41FA5}">
                      <a16:colId xmlns:a16="http://schemas.microsoft.com/office/drawing/2014/main" val="751772659"/>
                    </a:ext>
                  </a:extLst>
                </a:gridCol>
                <a:gridCol w="2314955">
                  <a:extLst>
                    <a:ext uri="{9D8B030D-6E8A-4147-A177-3AD203B41FA5}">
                      <a16:colId xmlns:a16="http://schemas.microsoft.com/office/drawing/2014/main" val="3721572582"/>
                    </a:ext>
                  </a:extLst>
                </a:gridCol>
              </a:tblGrid>
              <a:tr h="306430">
                <a:tc gridSpan="2">
                  <a:txBody>
                    <a:bodyPr/>
                    <a:lstStyle/>
                    <a:p>
                      <a:pPr algn="ctr"/>
                      <a:r>
                        <a:rPr lang="en-GB" b="1" dirty="0" smtClean="0"/>
                        <a:t>Who?</a:t>
                      </a:r>
                      <a:r>
                        <a:rPr lang="en-GB" b="1" baseline="0" dirty="0" smtClean="0"/>
                        <a:t> Focus Famous Artist</a:t>
                      </a:r>
                      <a:endParaRPr lang="en-GB" b="1" dirty="0"/>
                    </a:p>
                  </a:txBody>
                  <a:tcPr>
                    <a:solidFill>
                      <a:schemeClr val="accent6">
                        <a:lumMod val="20000"/>
                        <a:lumOff val="80000"/>
                      </a:schemeClr>
                    </a:solidFill>
                  </a:tcPr>
                </a:tc>
                <a:tc hMerge="1">
                  <a:txBody>
                    <a:bodyPr/>
                    <a:lstStyle/>
                    <a:p>
                      <a:endParaRPr lang="en-GB"/>
                    </a:p>
                  </a:txBody>
                  <a:tcPr/>
                </a:tc>
                <a:tc>
                  <a:txBody>
                    <a:bodyPr/>
                    <a:lstStyle/>
                    <a:p>
                      <a:pPr algn="ct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2215727">
                <a:tc>
                  <a:txBody>
                    <a:bodyPr/>
                    <a:lstStyle/>
                    <a:p>
                      <a:pPr algn="ctr"/>
                      <a:r>
                        <a:rPr lang="en-GB" sz="1000" dirty="0" smtClean="0">
                          <a:solidFill>
                            <a:schemeClr val="tx1"/>
                          </a:solidFill>
                        </a:rPr>
                        <a:t>Banksy</a:t>
                      </a:r>
                      <a:endParaRPr lang="en-GB" sz="1000" dirty="0">
                        <a:solidFill>
                          <a:schemeClr val="tx1"/>
                        </a:solidFill>
                      </a:endParaRPr>
                    </a:p>
                  </a:txBody>
                  <a:tcPr/>
                </a:tc>
                <a:tc>
                  <a:txBody>
                    <a:bodyPr/>
                    <a:lstStyle/>
                    <a:p>
                      <a:pPr marL="171450" indent="-171450">
                        <a:buFont typeface="Arial" panose="020B0604020202020204" pitchFamily="34" charset="0"/>
                        <a:buChar char="•"/>
                      </a:pPr>
                      <a:r>
                        <a:rPr lang="en-GB" sz="1000" u="none" kern="1200" dirty="0" smtClean="0">
                          <a:solidFill>
                            <a:schemeClr val="tx1"/>
                          </a:solidFill>
                          <a:effectLst/>
                          <a:latin typeface="+mn-lt"/>
                          <a:ea typeface="+mn-ea"/>
                          <a:cs typeface="+mn-cs"/>
                        </a:rPr>
                        <a:t>Banksy is an anonymous English graffiti artist. That means he keeps his identity hidden. He will not do media interviews, he won’t release his real name, and he will not allow photos or copies of his artwork to be made and sold.  </a:t>
                      </a:r>
                    </a:p>
                    <a:p>
                      <a:pPr marL="171450" indent="-171450">
                        <a:buFont typeface="Arial" panose="020B0604020202020204" pitchFamily="34" charset="0"/>
                        <a:buChar char="•"/>
                      </a:pPr>
                      <a:r>
                        <a:rPr lang="en-GB" sz="1000" u="none" kern="1200" dirty="0" smtClean="0">
                          <a:solidFill>
                            <a:schemeClr val="tx1"/>
                          </a:solidFill>
                          <a:effectLst/>
                          <a:latin typeface="+mn-lt"/>
                          <a:ea typeface="+mn-ea"/>
                          <a:cs typeface="+mn-cs"/>
                        </a:rPr>
                        <a:t>Graffiti is writing or drawings scribbled, scratched, or sprayed secretly on a wall or other surface in a public place. It is generally considered to be vandalism. Vandalism is a crime and vandals can be punished.</a:t>
                      </a:r>
                    </a:p>
                    <a:p>
                      <a:pPr marL="171450" indent="-171450">
                        <a:buFont typeface="Arial" panose="020B0604020202020204" pitchFamily="34" charset="0"/>
                        <a:buChar char="•"/>
                      </a:pPr>
                      <a:r>
                        <a:rPr lang="en-GB" sz="1000" u="none" kern="1200" dirty="0" smtClean="0">
                          <a:solidFill>
                            <a:schemeClr val="tx1"/>
                          </a:solidFill>
                          <a:effectLst/>
                          <a:latin typeface="+mn-lt"/>
                          <a:ea typeface="+mn-ea"/>
                          <a:cs typeface="+mn-cs"/>
                        </a:rPr>
                        <a:t>Banksy's works have been featured on streets, walls, and bridges of cities throughout the world.  </a:t>
                      </a:r>
                    </a:p>
                    <a:p>
                      <a:pPr marL="171450" indent="-171450">
                        <a:buFont typeface="Arial" panose="020B0604020202020204" pitchFamily="34" charset="0"/>
                        <a:buChar char="•"/>
                      </a:pPr>
                      <a:r>
                        <a:rPr lang="en-GB" sz="1000" u="none" kern="1200" dirty="0" smtClean="0">
                          <a:solidFill>
                            <a:schemeClr val="tx1"/>
                          </a:solidFill>
                          <a:effectLst/>
                          <a:latin typeface="+mn-lt"/>
                          <a:ea typeface="+mn-ea"/>
                          <a:cs typeface="+mn-cs"/>
                        </a:rPr>
                        <a:t>Banksy uses stencils to create his artwork. He draws an outline onto card or acetate sheets and then cuts the shapes out by hand. He then uses spray paint on the stencil to create the graffiti.  </a:t>
                      </a:r>
                    </a:p>
                    <a:p>
                      <a:pPr marL="171450" indent="-171450">
                        <a:buFont typeface="Arial" panose="020B0604020202020204" pitchFamily="34" charset="0"/>
                        <a:buChar char="•"/>
                      </a:pPr>
                      <a:r>
                        <a:rPr lang="en-GB" sz="1000" u="none" kern="1200" dirty="0" smtClean="0">
                          <a:solidFill>
                            <a:schemeClr val="tx1"/>
                          </a:solidFill>
                          <a:effectLst/>
                          <a:latin typeface="+mn-lt"/>
                          <a:ea typeface="+mn-ea"/>
                          <a:cs typeface="+mn-cs"/>
                        </a:rPr>
                        <a:t>Banksy's stencils feature striking and humorous images occasionally combined with slogans. </a:t>
                      </a:r>
                    </a:p>
                    <a:p>
                      <a:pPr marL="171450" indent="-171450">
                        <a:buFont typeface="Arial" panose="020B0604020202020204" pitchFamily="34" charset="0"/>
                        <a:buChar char="•"/>
                      </a:pPr>
                      <a:r>
                        <a:rPr lang="en-GB" sz="1000" u="none" kern="1200" dirty="0" smtClean="0">
                          <a:solidFill>
                            <a:schemeClr val="tx1"/>
                          </a:solidFill>
                          <a:effectLst/>
                          <a:latin typeface="+mn-lt"/>
                          <a:ea typeface="+mn-ea"/>
                          <a:cs typeface="+mn-cs"/>
                        </a:rPr>
                        <a:t>Subjects often include rats, apes, policemen, soldiers, children, and the elderly.</a:t>
                      </a:r>
                    </a:p>
                  </a:txBody>
                  <a:tcPr/>
                </a:tc>
                <a:tc>
                  <a:txBody>
                    <a:bodyPr/>
                    <a:lstStyle/>
                    <a:p>
                      <a:pPr marL="85725" indent="-85725">
                        <a:buFont typeface="Arial" panose="020B0604020202020204" pitchFamily="34" charset="0"/>
                        <a:buChar char="•"/>
                      </a:pPr>
                      <a:endParaRPr lang="en-GB" sz="900" kern="1200" baseline="0" dirty="0" smtClean="0">
                        <a:solidFill>
                          <a:schemeClr val="tx1"/>
                        </a:solidFill>
                        <a:effectLst/>
                        <a:latin typeface="+mn-lt"/>
                        <a:ea typeface="+mn-ea"/>
                        <a:cs typeface="+mn-cs"/>
                      </a:endParaRPr>
                    </a:p>
                  </a:txBody>
                  <a:tcPr/>
                </a:tc>
                <a:extLst>
                  <a:ext uri="{0D108BD9-81ED-4DB2-BD59-A6C34878D82A}">
                    <a16:rowId xmlns:a16="http://schemas.microsoft.com/office/drawing/2014/main" val="1862795563"/>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1308497133"/>
              </p:ext>
            </p:extLst>
          </p:nvPr>
        </p:nvGraphicFramePr>
        <p:xfrm>
          <a:off x="3206155" y="5956012"/>
          <a:ext cx="3495270" cy="1938109"/>
        </p:xfrm>
        <a:graphic>
          <a:graphicData uri="http://schemas.openxmlformats.org/drawingml/2006/table">
            <a:tbl>
              <a:tblPr firstRow="1" bandRow="1">
                <a:tableStyleId>{5940675A-B579-460E-94D1-54222C63F5DA}</a:tableStyleId>
              </a:tblPr>
              <a:tblGrid>
                <a:gridCol w="3495270">
                  <a:extLst>
                    <a:ext uri="{9D8B030D-6E8A-4147-A177-3AD203B41FA5}">
                      <a16:colId xmlns:a16="http://schemas.microsoft.com/office/drawing/2014/main" val="754516515"/>
                    </a:ext>
                  </a:extLst>
                </a:gridCol>
              </a:tblGrid>
              <a:tr h="262907">
                <a:tc>
                  <a:txBody>
                    <a:bodyPr/>
                    <a:lstStyle/>
                    <a:p>
                      <a:pPr marL="0" indent="0" algn="ctr">
                        <a:buFont typeface="Arial" panose="020B0604020202020204" pitchFamily="34" charset="0"/>
                        <a:buNone/>
                      </a:pPr>
                      <a:r>
                        <a:rPr lang="en-GB" sz="1400" b="1" dirty="0" smtClean="0"/>
                        <a:t>What? Key Skills</a:t>
                      </a:r>
                      <a:endParaRPr lang="en-GB" sz="1400" b="1" dirty="0"/>
                    </a:p>
                  </a:txBody>
                  <a:tcPr>
                    <a:solidFill>
                      <a:schemeClr val="accent6">
                        <a:lumMod val="20000"/>
                        <a:lumOff val="80000"/>
                      </a:schemeClr>
                    </a:solidFill>
                  </a:tcPr>
                </a:tc>
                <a:extLst>
                  <a:ext uri="{0D108BD9-81ED-4DB2-BD59-A6C34878D82A}">
                    <a16:rowId xmlns:a16="http://schemas.microsoft.com/office/drawing/2014/main" val="3315443936"/>
                  </a:ext>
                </a:extLst>
              </a:tr>
              <a:tr h="1633309">
                <a:tc>
                  <a:txBody>
                    <a:bodyPr/>
                    <a:lstStyle/>
                    <a:p>
                      <a:pPr marL="171450" lvl="0" indent="-171450">
                        <a:lnSpc>
                          <a:spcPct val="115000"/>
                        </a:lnSpc>
                        <a:buFont typeface="Arial" panose="020B0604020202020204" pitchFamily="34" charset="0"/>
                        <a:buChar char="•"/>
                      </a:pPr>
                      <a:r>
                        <a:rPr lang="en-GB" sz="1100" dirty="0" smtClean="0">
                          <a:latin typeface="+mn-lt"/>
                          <a:ea typeface="Tahoma" panose="020B0604030504040204" pitchFamily="34" charset="0"/>
                          <a:cs typeface="Tahoma" panose="020B0604030504040204" pitchFamily="34" charset="0"/>
                        </a:rPr>
                        <a:t>To study the work of other artists and talk about the techniques they have used.</a:t>
                      </a:r>
                    </a:p>
                    <a:p>
                      <a:pPr marL="171450" lvl="0" indent="-171450">
                        <a:lnSpc>
                          <a:spcPct val="115000"/>
                        </a:lnSpc>
                        <a:buFont typeface="Arial" panose="020B0604020202020204" pitchFamily="34" charset="0"/>
                        <a:buChar char="•"/>
                      </a:pPr>
                      <a:r>
                        <a:rPr lang="en-GB" sz="1100" dirty="0" smtClean="0">
                          <a:latin typeface="+mn-lt"/>
                          <a:ea typeface="Tahoma" panose="020B0604030504040204" pitchFamily="34" charset="0"/>
                          <a:cs typeface="Tahoma" panose="020B0604030504040204" pitchFamily="34" charset="0"/>
                        </a:rPr>
                        <a:t>To experiment with approaches used by artists.</a:t>
                      </a:r>
                    </a:p>
                    <a:p>
                      <a:pPr marL="171450" lvl="0" indent="-171450">
                        <a:buFont typeface="Arial" panose="020B0604020202020204" pitchFamily="34" charset="0"/>
                        <a:buChar char="•"/>
                      </a:pPr>
                      <a:r>
                        <a:rPr lang="en-GB" sz="1100" dirty="0" smtClean="0">
                          <a:latin typeface="+mn-lt"/>
                          <a:ea typeface="Tahoma" panose="020B0604030504040204" pitchFamily="34" charset="0"/>
                          <a:cs typeface="Tahoma" panose="020B0604030504040204" pitchFamily="34" charset="0"/>
                        </a:rPr>
                        <a:t>Combine and design prints. </a:t>
                      </a:r>
                    </a:p>
                    <a:p>
                      <a:pPr marL="171450" lvl="0" indent="-171450">
                        <a:buFont typeface="Arial" panose="020B0604020202020204" pitchFamily="34" charset="0"/>
                        <a:buChar char="•"/>
                      </a:pPr>
                      <a:r>
                        <a:rPr lang="en-GB" sz="1100" dirty="0" smtClean="0">
                          <a:latin typeface="+mn-lt"/>
                          <a:ea typeface="Tahoma" panose="020B0604030504040204" pitchFamily="34" charset="0"/>
                          <a:cs typeface="Tahoma" panose="020B0604030504040204" pitchFamily="34" charset="0"/>
                        </a:rPr>
                        <a:t>Use of IT to design, discuss and evaluate work and that of others. </a:t>
                      </a:r>
                    </a:p>
                    <a:p>
                      <a:pPr marL="171450" lvl="0" indent="-171450">
                        <a:buFont typeface="Arial" panose="020B0604020202020204" pitchFamily="34" charset="0"/>
                        <a:buChar char="•"/>
                      </a:pPr>
                      <a:r>
                        <a:rPr lang="en-GB" sz="1100" dirty="0" smtClean="0">
                          <a:latin typeface="+mn-lt"/>
                          <a:ea typeface="Tahoma" panose="020B0604030504040204" pitchFamily="34" charset="0"/>
                          <a:cs typeface="Tahoma" panose="020B0604030504040204" pitchFamily="34" charset="0"/>
                        </a:rPr>
                        <a:t>Using reflection in all four lines of symmetry.</a:t>
                      </a:r>
                    </a:p>
                    <a:p>
                      <a:pPr marL="285750" lvl="0" indent="-285750">
                        <a:buFont typeface="Arial" panose="020B0604020202020204" pitchFamily="34" charset="0"/>
                        <a:buChar char="•"/>
                      </a:pP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1208927862"/>
                  </a:ext>
                </a:extLst>
              </a:tr>
            </a:tbl>
          </a:graphicData>
        </a:graphic>
      </p:graphicFrame>
      <p:graphicFrame>
        <p:nvGraphicFramePr>
          <p:cNvPr id="20" name="Table 19"/>
          <p:cNvGraphicFramePr>
            <a:graphicFrameLocks noGrp="1"/>
          </p:cNvGraphicFramePr>
          <p:nvPr>
            <p:extLst>
              <p:ext uri="{D42A27DB-BD31-4B8C-83A1-F6EECF244321}">
                <p14:modId xmlns:p14="http://schemas.microsoft.com/office/powerpoint/2010/main" val="1729329998"/>
              </p:ext>
            </p:extLst>
          </p:nvPr>
        </p:nvGraphicFramePr>
        <p:xfrm>
          <a:off x="138217" y="4442215"/>
          <a:ext cx="6563208" cy="1455420"/>
        </p:xfrm>
        <a:graphic>
          <a:graphicData uri="http://schemas.openxmlformats.org/drawingml/2006/table">
            <a:tbl>
              <a:tblPr firstRow="1" bandRow="1">
                <a:tableStyleId>{5940675A-B579-460E-94D1-54222C63F5DA}</a:tableStyleId>
              </a:tblPr>
              <a:tblGrid>
                <a:gridCol w="806663">
                  <a:extLst>
                    <a:ext uri="{9D8B030D-6E8A-4147-A177-3AD203B41FA5}">
                      <a16:colId xmlns:a16="http://schemas.microsoft.com/office/drawing/2014/main" val="754516515"/>
                    </a:ext>
                  </a:extLst>
                </a:gridCol>
                <a:gridCol w="3441590">
                  <a:extLst>
                    <a:ext uri="{9D8B030D-6E8A-4147-A177-3AD203B41FA5}">
                      <a16:colId xmlns:a16="http://schemas.microsoft.com/office/drawing/2014/main" val="751772659"/>
                    </a:ext>
                  </a:extLst>
                </a:gridCol>
                <a:gridCol w="2314955">
                  <a:extLst>
                    <a:ext uri="{9D8B030D-6E8A-4147-A177-3AD203B41FA5}">
                      <a16:colId xmlns:a16="http://schemas.microsoft.com/office/drawing/2014/main" val="3721572582"/>
                    </a:ext>
                  </a:extLst>
                </a:gridCol>
              </a:tblGrid>
              <a:tr h="0">
                <a:tc gridSpan="2">
                  <a:txBody>
                    <a:bodyPr/>
                    <a:lstStyle/>
                    <a:p>
                      <a:pPr algn="ctr"/>
                      <a:r>
                        <a:rPr lang="en-GB" b="1" dirty="0" smtClean="0"/>
                        <a:t>Who?</a:t>
                      </a:r>
                      <a:r>
                        <a:rPr lang="en-GB" b="1" baseline="0" dirty="0" smtClean="0"/>
                        <a:t> Additional Artists</a:t>
                      </a:r>
                      <a:endParaRPr lang="en-GB" b="1" dirty="0"/>
                    </a:p>
                  </a:txBody>
                  <a:tcPr>
                    <a:solidFill>
                      <a:schemeClr val="accent6">
                        <a:lumMod val="20000"/>
                        <a:lumOff val="80000"/>
                      </a:schemeClr>
                    </a:solidFill>
                  </a:tcPr>
                </a:tc>
                <a:tc hMerge="1">
                  <a:txBody>
                    <a:bodyPr/>
                    <a:lstStyle/>
                    <a:p>
                      <a:endParaRPr lang="en-GB"/>
                    </a:p>
                  </a:txBody>
                  <a:tcPr/>
                </a:tc>
                <a:tc>
                  <a:txBody>
                    <a:bodyPr/>
                    <a:lstStyle/>
                    <a:p>
                      <a:pPr algn="ct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538157">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000" dirty="0" smtClean="0"/>
                        <a:t>William</a:t>
                      </a:r>
                      <a:r>
                        <a:rPr lang="en-GB" sz="1000" baseline="0" dirty="0" smtClean="0"/>
                        <a:t> Morris</a:t>
                      </a:r>
                      <a:endParaRPr lang="en-GB" sz="1000" dirty="0" smtClean="0"/>
                    </a:p>
                    <a:p>
                      <a:pPr algn="ctr"/>
                      <a:endParaRPr lang="en-GB" sz="1000" dirty="0"/>
                    </a:p>
                  </a:txBody>
                  <a:tcPr/>
                </a:tc>
                <a:tc>
                  <a:txBody>
                    <a:bodyPr/>
                    <a:lstStyle/>
                    <a:p>
                      <a:pPr marL="171450" indent="-171450">
                        <a:buFont typeface="Arial" panose="020B0604020202020204" pitchFamily="34" charset="0"/>
                        <a:buChar char="•"/>
                      </a:pPr>
                      <a:r>
                        <a:rPr lang="en-GB" sz="1000" kern="1200" dirty="0" smtClean="0">
                          <a:solidFill>
                            <a:schemeClr val="tx1"/>
                          </a:solidFill>
                          <a:effectLst/>
                          <a:latin typeface="+mn-lt"/>
                          <a:ea typeface="+mn-ea"/>
                          <a:cs typeface="+mn-cs"/>
                        </a:rPr>
                        <a:t>William Morris (1834-1896) was one of the most influential designers of the 19th century. </a:t>
                      </a:r>
                    </a:p>
                    <a:p>
                      <a:pPr marL="171450" indent="-171450">
                        <a:buFont typeface="Arial" panose="020B0604020202020204" pitchFamily="34" charset="0"/>
                        <a:buChar char="•"/>
                      </a:pPr>
                      <a:r>
                        <a:rPr lang="en-GB" sz="1000" kern="1200" dirty="0" smtClean="0">
                          <a:solidFill>
                            <a:schemeClr val="tx1"/>
                          </a:solidFill>
                          <a:effectLst/>
                          <a:latin typeface="+mn-lt"/>
                          <a:ea typeface="+mn-ea"/>
                          <a:cs typeface="+mn-cs"/>
                        </a:rPr>
                        <a:t>His work included wallpaper design and print, furniture, stained glass windows, tiles and tapestries. He was also a writer and campaigner for environmental and social change. </a:t>
                      </a:r>
                    </a:p>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dirty="0" smtClean="0">
                          <a:solidFill>
                            <a:schemeClr val="tx1"/>
                          </a:solidFill>
                          <a:effectLst/>
                          <a:latin typeface="+mn-lt"/>
                          <a:ea typeface="+mn-ea"/>
                          <a:cs typeface="+mn-cs"/>
                        </a:rPr>
                        <a:t>Morris endeavoured to use natural materials in his work. </a:t>
                      </a:r>
                    </a:p>
                  </a:txBody>
                  <a:tcPr/>
                </a:tc>
                <a:tc>
                  <a:txBody>
                    <a:bodyPr/>
                    <a:lstStyle/>
                    <a:p>
                      <a:pPr marL="0" indent="0" algn="l">
                        <a:buFont typeface="Arial" pitchFamily="34" charset="0"/>
                        <a:buNone/>
                      </a:pPr>
                      <a:endParaRPr lang="en-GB" sz="900" dirty="0"/>
                    </a:p>
                  </a:txBody>
                  <a:tcPr/>
                </a:tc>
                <a:extLst>
                  <a:ext uri="{0D108BD9-81ED-4DB2-BD59-A6C34878D82A}">
                    <a16:rowId xmlns:a16="http://schemas.microsoft.com/office/drawing/2014/main" val="3790129666"/>
                  </a:ext>
                </a:extLst>
              </a:tr>
            </a:tbl>
          </a:graphicData>
        </a:graphic>
      </p:graphicFrame>
      <p:pic>
        <p:nvPicPr>
          <p:cNvPr id="9" name="Picture 8" descr="Image result for banksy artwork most famous"/>
          <p:cNvPicPr/>
          <p:nvPr/>
        </p:nvPicPr>
        <p:blipFill>
          <a:blip r:embed="rId2">
            <a:extLst>
              <a:ext uri="{28A0092B-C50C-407E-A947-70E740481C1C}">
                <a14:useLocalDpi xmlns:a14="http://schemas.microsoft.com/office/drawing/2010/main" val="0"/>
              </a:ext>
            </a:extLst>
          </a:blip>
          <a:srcRect/>
          <a:stretch>
            <a:fillRect/>
          </a:stretch>
        </p:blipFill>
        <p:spPr bwMode="auto">
          <a:xfrm>
            <a:off x="4659381" y="1673924"/>
            <a:ext cx="933036" cy="919784"/>
          </a:xfrm>
          <a:prstGeom prst="rect">
            <a:avLst/>
          </a:prstGeom>
          <a:noFill/>
          <a:ln>
            <a:noFill/>
          </a:ln>
        </p:spPr>
      </p:pic>
      <p:pic>
        <p:nvPicPr>
          <p:cNvPr id="11" name="Picture 10" descr="Image result for banksy and children"/>
          <p:cNvPicPr/>
          <p:nvPr/>
        </p:nvPicPr>
        <p:blipFill rotWithShape="1">
          <a:blip r:embed="rId3" cstate="print">
            <a:extLst>
              <a:ext uri="{28A0092B-C50C-407E-A947-70E740481C1C}">
                <a14:useLocalDpi xmlns:a14="http://schemas.microsoft.com/office/drawing/2010/main" val="0"/>
              </a:ext>
            </a:extLst>
          </a:blip>
          <a:srcRect l="61877"/>
          <a:stretch/>
        </p:blipFill>
        <p:spPr bwMode="auto">
          <a:xfrm>
            <a:off x="5750991" y="1673924"/>
            <a:ext cx="535365" cy="1008974"/>
          </a:xfrm>
          <a:prstGeom prst="rect">
            <a:avLst/>
          </a:prstGeom>
          <a:noFill/>
          <a:ln>
            <a:noFill/>
          </a:ln>
          <a:extLst>
            <a:ext uri="{53640926-AAD7-44D8-BBD7-CCE9431645EC}">
              <a14:shadowObscured xmlns:a14="http://schemas.microsoft.com/office/drawing/2010/main"/>
            </a:ext>
          </a:extLst>
        </p:spPr>
      </p:pic>
      <p:pic>
        <p:nvPicPr>
          <p:cNvPr id="12" name="Picture 11" descr="Image result for banksy and children"/>
          <p:cNvPicPr/>
          <p:nvPr/>
        </p:nvPicPr>
        <p:blipFill>
          <a:blip r:embed="rId4">
            <a:extLst>
              <a:ext uri="{28A0092B-C50C-407E-A947-70E740481C1C}">
                <a14:useLocalDpi xmlns:a14="http://schemas.microsoft.com/office/drawing/2010/main" val="0"/>
              </a:ext>
            </a:extLst>
          </a:blip>
          <a:srcRect/>
          <a:stretch>
            <a:fillRect/>
          </a:stretch>
        </p:blipFill>
        <p:spPr bwMode="auto">
          <a:xfrm>
            <a:off x="4627970" y="2770888"/>
            <a:ext cx="1658386" cy="786324"/>
          </a:xfrm>
          <a:prstGeom prst="rect">
            <a:avLst/>
          </a:prstGeom>
          <a:noFill/>
          <a:ln>
            <a:noFill/>
          </a:ln>
        </p:spPr>
      </p:pic>
      <p:pic>
        <p:nvPicPr>
          <p:cNvPr id="13" name="Picture 12" descr="Image result for banksy artwork most famous"/>
          <p:cNvPicPr/>
          <p:nvPr/>
        </p:nvPicPr>
        <p:blipFill rotWithShape="1">
          <a:blip r:embed="rId5" cstate="print">
            <a:extLst>
              <a:ext uri="{28A0092B-C50C-407E-A947-70E740481C1C}">
                <a14:useLocalDpi xmlns:a14="http://schemas.microsoft.com/office/drawing/2010/main" val="0"/>
              </a:ext>
            </a:extLst>
          </a:blip>
          <a:srcRect l="21265" t="14713" r="21264"/>
          <a:stretch/>
        </p:blipFill>
        <p:spPr bwMode="auto">
          <a:xfrm>
            <a:off x="5679021" y="3352450"/>
            <a:ext cx="607335" cy="761885"/>
          </a:xfrm>
          <a:prstGeom prst="rect">
            <a:avLst/>
          </a:prstGeom>
          <a:noFill/>
          <a:ln>
            <a:noFill/>
          </a:ln>
          <a:extLst>
            <a:ext uri="{53640926-AAD7-44D8-BBD7-CCE9431645EC}">
              <a14:shadowObscured xmlns:a14="http://schemas.microsoft.com/office/drawing/2010/main"/>
            </a:ext>
          </a:extLst>
        </p:spPr>
      </p:pic>
      <p:pic>
        <p:nvPicPr>
          <p:cNvPr id="15" name="Picture 14" descr="William Morris … (With images) | William morris patterns, William ...">
            <a:hlinkClick r:id="rId6" tgtFrame="&quot;_blank&quo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659381" y="4801748"/>
            <a:ext cx="861060" cy="1047750"/>
          </a:xfrm>
          <a:prstGeom prst="rect">
            <a:avLst/>
          </a:prstGeom>
          <a:noFill/>
          <a:ln>
            <a:noFill/>
          </a:ln>
        </p:spPr>
      </p:pic>
      <p:pic>
        <p:nvPicPr>
          <p:cNvPr id="16" name="Picture 15" descr="Blue Fruit Art Print by William Morris">
            <a:hlinkClick r:id="rId8" tgtFrame="&quot;_blank&quot;"/>
          </p:cNvPr>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593995" y="4793033"/>
            <a:ext cx="744927" cy="1056465"/>
          </a:xfrm>
          <a:prstGeom prst="rect">
            <a:avLst/>
          </a:prstGeom>
          <a:noFill/>
          <a:ln>
            <a:noFill/>
          </a:ln>
        </p:spPr>
      </p:pic>
      <p:pic>
        <p:nvPicPr>
          <p:cNvPr id="17" name="Picture 16" descr="Free Clipart: William Morris Letter B | Symbol | kuba"/>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520441" y="8543784"/>
            <a:ext cx="1063232" cy="982619"/>
          </a:xfrm>
          <a:prstGeom prst="rect">
            <a:avLst/>
          </a:prstGeom>
          <a:noFill/>
          <a:ln>
            <a:noFill/>
          </a:ln>
        </p:spPr>
      </p:pic>
      <p:pic>
        <p:nvPicPr>
          <p:cNvPr id="18" name="Picture 17" descr="Image result for silhouette art"/>
          <p:cNvPicPr/>
          <p:nvPr/>
        </p:nvPicPr>
        <p:blipFill rotWithShape="1">
          <a:blip r:embed="rId11" cstate="print">
            <a:extLst>
              <a:ext uri="{28A0092B-C50C-407E-A947-70E740481C1C}">
                <a14:useLocalDpi xmlns:a14="http://schemas.microsoft.com/office/drawing/2010/main" val="0"/>
              </a:ext>
            </a:extLst>
          </a:blip>
          <a:srcRect l="13955" t="7075" r="14135" b="6260"/>
          <a:stretch/>
        </p:blipFill>
        <p:spPr bwMode="auto">
          <a:xfrm>
            <a:off x="3379095" y="8543784"/>
            <a:ext cx="524805" cy="1129187"/>
          </a:xfrm>
          <a:prstGeom prst="rect">
            <a:avLst/>
          </a:prstGeom>
          <a:noFill/>
          <a:ln>
            <a:noFill/>
          </a:ln>
        </p:spPr>
      </p:pic>
      <p:pic>
        <p:nvPicPr>
          <p:cNvPr id="19" name="Picture 18" descr="Image result for silhouette art of children"/>
          <p:cNvPicPr/>
          <p:nvPr/>
        </p:nvPicPr>
        <p:blipFill rotWithShape="1">
          <a:blip r:embed="rId12" cstate="print">
            <a:extLst>
              <a:ext uri="{28A0092B-C50C-407E-A947-70E740481C1C}">
                <a14:useLocalDpi xmlns:a14="http://schemas.microsoft.com/office/drawing/2010/main" val="0"/>
              </a:ext>
            </a:extLst>
          </a:blip>
          <a:srcRect l="1721" t="53279" r="52090" b="2459"/>
          <a:stretch/>
        </p:blipFill>
        <p:spPr bwMode="auto">
          <a:xfrm>
            <a:off x="3995755" y="8806648"/>
            <a:ext cx="1327252" cy="674007"/>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154857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365</TotalTime>
  <Words>396</Words>
  <Application>Microsoft Office PowerPoint</Application>
  <PresentationFormat>A4 Paper (210x297 mm)</PresentationFormat>
  <Paragraphs>35</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Tahoma</vt:lpstr>
      <vt:lpstr>Times New Roman</vt:lpstr>
      <vt:lpstr>Office Theme</vt:lpstr>
      <vt:lpstr>PowerPoint Presentation</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C Cook</cp:lastModifiedBy>
  <cp:revision>50</cp:revision>
  <cp:lastPrinted>2020-03-10T15:06:20Z</cp:lastPrinted>
  <dcterms:created xsi:type="dcterms:W3CDTF">2019-07-07T18:53:37Z</dcterms:created>
  <dcterms:modified xsi:type="dcterms:W3CDTF">2021-10-29T14:28:05Z</dcterms:modified>
</cp:coreProperties>
</file>