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9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26" autoAdjust="0"/>
  </p:normalViewPr>
  <p:slideViewPr>
    <p:cSldViewPr snapToGrid="0">
      <p:cViewPr>
        <p:scale>
          <a:sx n="80" d="100"/>
          <a:sy n="80" d="100"/>
        </p:scale>
        <p:origin x="2083" y="-132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EA54F-7F0E-4CAF-A36E-2F657A9C8138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C9C3B-5391-47B9-8B43-772C0F2E3A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C9C3B-5391-47B9-8B43-772C0F2E3A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510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599431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Colour</a:t>
                      </a:r>
                      <a:r>
                        <a:rPr lang="en-GB" b="1" baseline="0" dirty="0" smtClean="0"/>
                        <a:t> mixing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223385"/>
              </p:ext>
            </p:extLst>
          </p:nvPr>
        </p:nvGraphicFramePr>
        <p:xfrm>
          <a:off x="297180" y="8427720"/>
          <a:ext cx="2621280" cy="1352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128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86624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 smtClean="0">
                          <a:latin typeface="Calibri" panose="020F0502020204030204" pitchFamily="34" charset="0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GB" sz="1000" b="0" dirty="0" smtClean="0"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Tahoma" panose="020B060403050404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979258"/>
              </p:ext>
            </p:extLst>
          </p:nvPr>
        </p:nvGraphicFramePr>
        <p:xfrm>
          <a:off x="116494" y="1197226"/>
          <a:ext cx="6584931" cy="5151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527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885535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1984123">
                  <a:extLst>
                    <a:ext uri="{9D8B030D-6E8A-4147-A177-3AD203B41FA5}">
                      <a16:colId xmlns:a16="http://schemas.microsoft.com/office/drawing/2014/main" val="3611883550"/>
                    </a:ext>
                  </a:extLst>
                </a:gridCol>
              </a:tblGrid>
              <a:tr h="486159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Famous Artists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98433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Painting</a:t>
                      </a:r>
                      <a:r>
                        <a:rPr lang="en-GB" sz="9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 of skies by famous artists</a:t>
                      </a:r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 anchor="ctr"/>
                </a:tc>
                <a:tc grid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                                  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24664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err="1" smtClean="0"/>
                        <a:t>Edvard</a:t>
                      </a:r>
                      <a:r>
                        <a:rPr lang="en-GB" sz="1000" dirty="0" smtClean="0"/>
                        <a:t> Munch</a:t>
                      </a:r>
                      <a:endParaRPr lang="en-GB" sz="1000" dirty="0"/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endParaRPr lang="en-GB" sz="1000" b="0" i="0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Edvard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Munch was born in</a:t>
                      </a:r>
                      <a:r>
                        <a:rPr lang="en-GB" sz="10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Norway in 1863.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was 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painter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and </a:t>
                      </a:r>
                      <a:r>
                        <a:rPr lang="en-GB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print-maker.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greatly influenced the development of the artistic style known as German expressionism.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that style, the artist seeks to portray emotions and responses to the world, rather than realistic depictions of its objects and events.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 work often included the portrayal of such themes as misery, sickness, and death. </a:t>
                      </a:r>
                      <a:r>
                        <a:rPr lang="en-GB" sz="10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Scream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or </a:t>
                      </a:r>
                      <a:r>
                        <a:rPr lang="en-GB" sz="10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Cry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(1893), was probably his most familiar painting.</a:t>
                      </a:r>
                      <a:endParaRPr lang="en-GB" sz="135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Munch’s parents, a brother, and a sister died while he was still young, which probably contributed to the bleakness of much of his work.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000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014107"/>
              </p:ext>
            </p:extLst>
          </p:nvPr>
        </p:nvGraphicFramePr>
        <p:xfrm>
          <a:off x="297180" y="6536889"/>
          <a:ext cx="2606040" cy="17003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604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5167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95164">
                <a:tc>
                  <a:txBody>
                    <a:bodyPr/>
                    <a:lstStyle/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effectLst/>
                          <a:latin typeface="+mn-lt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To demonstrate control in the application of tools and techniques.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+mn-lt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To use different shades, tools and techniques to express mood and for different purposes.</a:t>
                      </a:r>
                    </a:p>
                    <a:p>
                      <a:pPr marL="171450" indent="-17145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900" dirty="0" smtClean="0">
                          <a:latin typeface="+mn-lt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To use techniques, colours, tools and effects to represent things seen, remembered or imagined</a:t>
                      </a:r>
                      <a:r>
                        <a:rPr lang="en-GB" sz="800" dirty="0" smtClean="0">
                          <a:latin typeface="+mn-lt"/>
                          <a:ea typeface="Tahoma" panose="020B0604030504040204" pitchFamily="34" charset="0"/>
                          <a:cs typeface="Calibri" panose="020F0502020204030204" pitchFamily="34" charset="0"/>
                        </a:rPr>
                        <a:t>. </a:t>
                      </a:r>
                      <a:endParaRPr lang="en-GB" sz="900" dirty="0" smtClean="0">
                        <a:latin typeface="+mn-lt"/>
                        <a:ea typeface="Tahoma" panose="020B060403050404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611" y="8829783"/>
            <a:ext cx="519219" cy="45203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7601" y="8829783"/>
            <a:ext cx="535656" cy="4463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0661" y="9267115"/>
            <a:ext cx="655109" cy="47125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827" y="8949815"/>
            <a:ext cx="662649" cy="634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3228" y="3916538"/>
            <a:ext cx="754721" cy="94073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91222" y="5301927"/>
            <a:ext cx="618734" cy="87184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17385" y="5547966"/>
            <a:ext cx="1073139" cy="68592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31492" y="3916538"/>
            <a:ext cx="1003429" cy="15712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7217" y="1733000"/>
            <a:ext cx="2863802" cy="2042657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4197938"/>
              </p:ext>
            </p:extLst>
          </p:nvPr>
        </p:nvGraphicFramePr>
        <p:xfrm>
          <a:off x="3020027" y="6536889"/>
          <a:ext cx="3681398" cy="33173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8147">
                  <a:extLst>
                    <a:ext uri="{9D8B030D-6E8A-4147-A177-3AD203B41FA5}">
                      <a16:colId xmlns:a16="http://schemas.microsoft.com/office/drawing/2014/main" val="3597806403"/>
                    </a:ext>
                  </a:extLst>
                </a:gridCol>
                <a:gridCol w="2593251">
                  <a:extLst>
                    <a:ext uri="{9D8B030D-6E8A-4147-A177-3AD203B41FA5}">
                      <a16:colId xmlns:a16="http://schemas.microsoft.com/office/drawing/2014/main" val="1859470877"/>
                    </a:ext>
                  </a:extLst>
                </a:gridCol>
              </a:tblGrid>
              <a:tr h="278902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</a:t>
                      </a:r>
                      <a:r>
                        <a:rPr lang="en-GB" sz="1400" b="1" baseline="0" dirty="0" smtClean="0"/>
                        <a:t> Key vocab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463614"/>
                  </a:ext>
                </a:extLst>
              </a:tr>
              <a:tr h="53175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way or method of communicating or expressing, such as painting, music, or language.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3389842"/>
                  </a:ext>
                </a:extLst>
              </a:tr>
              <a:tr h="38177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particular method or way of doing or performing something.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6296828"/>
                  </a:ext>
                </a:extLst>
              </a:tr>
              <a:tr h="531753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Expressionism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movement that occurred</a:t>
                      </a: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in the early 1900s. 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Expressionist art tried to convey emotion and meaning rather than reality.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6483035"/>
                  </a:ext>
                </a:extLst>
              </a:tr>
              <a:tr h="44994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Emotion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strong feeling such as joy, hatred, sorrow, or fear.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1464176"/>
                  </a:ext>
                </a:extLst>
              </a:tr>
              <a:tr h="25101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way a person</a:t>
                      </a:r>
                      <a:r>
                        <a:rPr lang="en-GB" sz="10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feels at a certain time 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8117"/>
                  </a:ext>
                </a:extLst>
              </a:tr>
              <a:tr h="818081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b="0" i="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</a:t>
                      </a:r>
                      <a:r>
                        <a:rPr lang="en-GB" sz="10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one object or thing stands in the place of something else, such as an idea, another object, a person, or a place.</a:t>
                      </a:r>
                      <a:endParaRPr lang="en-GB" sz="1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004332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711019" y="1746713"/>
            <a:ext cx="2968684" cy="21313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El Greco,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Laocoön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, 1610-14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Diego Velázquez, Prince Balthasar Charles, c. 1635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Jacob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Isaacksz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. van Ruisdael, The Windmill at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Wijk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bij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Duurstede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, 1668-70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Caspar David Friedrich, Der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Mönch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 am Meer, 1810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J. M. W. Turner, The Fighting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Temeraire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 tugged to her last berth to be broken up, 1839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Pierre-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Auguste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 Renoir, Pont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Neuf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, 1872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Claude Monet, Woman with a Parasol – Madame Monet and son, 1875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Paul Cézanne, The Seine at </a:t>
            </a:r>
            <a:r>
              <a:rPr lang="en-GB" sz="950" dirty="0" err="1">
                <a:ea typeface="Tahoma" panose="020B0604030504040204" pitchFamily="34" charset="0"/>
                <a:cs typeface="Tahoma" panose="020B0604030504040204" pitchFamily="34" charset="0"/>
              </a:rPr>
              <a:t>Bercy</a:t>
            </a: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, 1876-78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Georges Seurat, View of Fort Samson, 1885</a:t>
            </a:r>
          </a:p>
          <a:p>
            <a:pPr marL="228600" lvl="0" indent="-228600" fontAlgn="base">
              <a:buFont typeface="+mj-lt"/>
              <a:buAutoNum type="arabicPeriod"/>
            </a:pPr>
            <a:r>
              <a:rPr lang="en-GB" sz="950" dirty="0">
                <a:ea typeface="Tahoma" panose="020B0604030504040204" pitchFamily="34" charset="0"/>
                <a:cs typeface="Tahoma" panose="020B0604030504040204" pitchFamily="34" charset="0"/>
              </a:rPr>
              <a:t>Vincent van Gogh, Ploughed Field, 1888</a:t>
            </a:r>
          </a:p>
          <a:p>
            <a:endParaRPr lang="en-GB" sz="9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2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4166</TotalTime>
  <Words>304</Words>
  <Application>Microsoft Office PowerPoint</Application>
  <PresentationFormat>A4 Paper (210x297 mm)</PresentationFormat>
  <Paragraphs>49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173</cp:revision>
  <cp:lastPrinted>2020-03-10T15:06:20Z</cp:lastPrinted>
  <dcterms:created xsi:type="dcterms:W3CDTF">2019-07-07T18:53:37Z</dcterms:created>
  <dcterms:modified xsi:type="dcterms:W3CDTF">2021-09-15T09:17:01Z</dcterms:modified>
</cp:coreProperties>
</file>