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90" d="100"/>
          <a:sy n="90" d="100"/>
        </p:scale>
        <p:origin x="-1949" y="0"/>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22/11/2021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22/11/2021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22/11/2021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22/11/2021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1461" y="87681"/>
            <a:ext cx="6601216" cy="369332"/>
          </a:xfrm>
          <a:prstGeom prst="rect">
            <a:avLst/>
          </a:prstGeom>
          <a:noFill/>
          <a:ln w="38100">
            <a:solidFill>
              <a:srgbClr val="00B050"/>
            </a:solidFill>
          </a:ln>
        </p:spPr>
        <p:txBody>
          <a:bodyPr wrap="square" rtlCol="0">
            <a:spAutoFit/>
          </a:bodyPr>
          <a:lstStyle/>
          <a:p>
            <a:pPr algn="ctr"/>
            <a:r>
              <a:rPr lang="en-GB" dirty="0" smtClean="0"/>
              <a:t>Spring Trust Partnership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1532232417"/>
              </p:ext>
            </p:extLst>
          </p:nvPr>
        </p:nvGraphicFramePr>
        <p:xfrm>
          <a:off x="100209" y="576743"/>
          <a:ext cx="6601216" cy="50292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xmlns="" val="960009268"/>
                    </a:ext>
                  </a:extLst>
                </a:gridCol>
                <a:gridCol w="1650304">
                  <a:extLst>
                    <a:ext uri="{9D8B030D-6E8A-4147-A177-3AD203B41FA5}">
                      <a16:colId xmlns:a16="http://schemas.microsoft.com/office/drawing/2014/main" xmlns="" val="770037360"/>
                    </a:ext>
                  </a:extLst>
                </a:gridCol>
                <a:gridCol w="1650304">
                  <a:extLst>
                    <a:ext uri="{9D8B030D-6E8A-4147-A177-3AD203B41FA5}">
                      <a16:colId xmlns:a16="http://schemas.microsoft.com/office/drawing/2014/main" xmlns="" val="3879841513"/>
                    </a:ext>
                  </a:extLst>
                </a:gridCol>
                <a:gridCol w="1650304">
                  <a:extLst>
                    <a:ext uri="{9D8B030D-6E8A-4147-A177-3AD203B41FA5}">
                      <a16:colId xmlns:a16="http://schemas.microsoft.com/office/drawing/2014/main" xmlns="" val="51580038"/>
                    </a:ext>
                  </a:extLst>
                </a:gridCol>
              </a:tblGrid>
              <a:tr h="370840">
                <a:tc>
                  <a:txBody>
                    <a:bodyPr/>
                    <a:lstStyle/>
                    <a:p>
                      <a:pPr algn="ctr"/>
                      <a:r>
                        <a:rPr lang="en-GB" b="1" baseline="0" dirty="0" smtClean="0"/>
                        <a:t>RE Focus</a:t>
                      </a:r>
                      <a:endParaRPr lang="en-GB" b="1" dirty="0"/>
                    </a:p>
                  </a:txBody>
                  <a:tcPr/>
                </a:tc>
                <a:tc>
                  <a:txBody>
                    <a:bodyPr/>
                    <a:lstStyle/>
                    <a:p>
                      <a:pPr algn="ctr"/>
                      <a:r>
                        <a:rPr lang="en-GB" b="1" dirty="0" smtClean="0"/>
                        <a:t>Sikhism:</a:t>
                      </a:r>
                      <a:r>
                        <a:rPr lang="en-GB" b="1" baseline="0" dirty="0" smtClean="0"/>
                        <a:t> </a:t>
                      </a:r>
                    </a:p>
                    <a:p>
                      <a:pPr algn="ctr"/>
                      <a:r>
                        <a:rPr lang="en-GB" b="1" baseline="0" dirty="0" smtClean="0"/>
                        <a:t>Belief </a:t>
                      </a:r>
                      <a:r>
                        <a:rPr lang="en-GB" b="1" baseline="0" dirty="0" smtClean="0"/>
                        <a:t>and morals</a:t>
                      </a:r>
                      <a:endParaRPr lang="en-GB" b="1" dirty="0"/>
                    </a:p>
                  </a:txBody>
                  <a:tcPr>
                    <a:solidFill>
                      <a:srgbClr val="FFFF00"/>
                    </a:solidFill>
                  </a:tcPr>
                </a:tc>
                <a:tc>
                  <a:txBody>
                    <a:bodyPr/>
                    <a:lstStyle/>
                    <a:p>
                      <a:pPr algn="ctr"/>
                      <a:r>
                        <a:rPr lang="en-GB" b="1" dirty="0" smtClean="0"/>
                        <a:t>Year</a:t>
                      </a:r>
                      <a:r>
                        <a:rPr lang="en-GB" b="1" baseline="0" dirty="0" smtClean="0"/>
                        <a:t> 5</a:t>
                      </a:r>
                      <a:endParaRPr lang="en-GB" b="1" dirty="0"/>
                    </a:p>
                  </a:txBody>
                  <a:tcPr/>
                </a:tc>
                <a:tc>
                  <a:txBody>
                    <a:bodyPr/>
                    <a:lstStyle/>
                    <a:p>
                      <a:pPr algn="ctr"/>
                      <a:r>
                        <a:rPr lang="en-GB" b="1" smtClean="0"/>
                        <a:t>Spring </a:t>
                      </a:r>
                      <a:r>
                        <a:rPr lang="en-GB" b="1" dirty="0" smtClean="0"/>
                        <a:t>1</a:t>
                      </a:r>
                      <a:endParaRPr lang="en-GB" b="1" dirty="0"/>
                    </a:p>
                  </a:txBody>
                  <a:tcPr/>
                </a:tc>
                <a:extLst>
                  <a:ext uri="{0D108BD9-81ED-4DB2-BD59-A6C34878D82A}">
                    <a16:rowId xmlns:a16="http://schemas.microsoft.com/office/drawing/2014/main" xmlns="" val="3975170719"/>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902699202"/>
              </p:ext>
            </p:extLst>
          </p:nvPr>
        </p:nvGraphicFramePr>
        <p:xfrm>
          <a:off x="3453279" y="5726330"/>
          <a:ext cx="3319398" cy="4236771"/>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xmlns="" val="754516515"/>
                    </a:ext>
                  </a:extLst>
                </a:gridCol>
                <a:gridCol w="2241800">
                  <a:extLst>
                    <a:ext uri="{9D8B030D-6E8A-4147-A177-3AD203B41FA5}">
                      <a16:colId xmlns:a16="http://schemas.microsoft.com/office/drawing/2014/main" xmlns="" val="751772659"/>
                    </a:ext>
                  </a:extLst>
                </a:gridCol>
              </a:tblGrid>
              <a:tr h="0">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xmlns="" val="3315443936"/>
                  </a:ext>
                </a:extLst>
              </a:tr>
              <a:tr h="318020">
                <a:tc>
                  <a:txBody>
                    <a:bodyPr/>
                    <a:lstStyle/>
                    <a:p>
                      <a:pPr algn="ctr"/>
                      <a:r>
                        <a:rPr lang="en-GB" b="1" dirty="0" smtClean="0"/>
                        <a:t>Spelling</a:t>
                      </a:r>
                      <a:endParaRPr lang="en-GB" b="1" dirty="0"/>
                    </a:p>
                  </a:txBody>
                  <a:tcPr>
                    <a:solidFill>
                      <a:schemeClr val="accent6">
                        <a:lumMod val="20000"/>
                        <a:lumOff val="80000"/>
                      </a:schemeClr>
                    </a:solidFill>
                  </a:tcPr>
                </a:tc>
                <a:tc>
                  <a:txBody>
                    <a:bodyPr/>
                    <a:lstStyle/>
                    <a:p>
                      <a:pPr algn="ctr"/>
                      <a:r>
                        <a:rPr lang="en-GB" b="1" dirty="0" smtClean="0"/>
                        <a:t>Definition</a:t>
                      </a:r>
                      <a:endParaRPr lang="en-GB" b="1" dirty="0"/>
                    </a:p>
                  </a:txBody>
                  <a:tcPr>
                    <a:solidFill>
                      <a:schemeClr val="accent6">
                        <a:lumMod val="20000"/>
                        <a:lumOff val="80000"/>
                      </a:schemeClr>
                    </a:solidFill>
                  </a:tcPr>
                </a:tc>
                <a:extLst>
                  <a:ext uri="{0D108BD9-81ED-4DB2-BD59-A6C34878D82A}">
                    <a16:rowId xmlns:a16="http://schemas.microsoft.com/office/drawing/2014/main" xmlns="" val="1208927862"/>
                  </a:ext>
                </a:extLst>
              </a:tr>
              <a:tr h="1077340">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Vaisakhi</a:t>
                      </a:r>
                      <a:endParaRPr lang="en-GB" sz="1200" b="0" i="0" u="none" strike="noStrike" kern="1200" baseline="0" dirty="0" smtClean="0">
                        <a:solidFill>
                          <a:schemeClr val="tx1"/>
                        </a:solidFill>
                        <a:latin typeface="+mn-lt"/>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smtClean="0">
                        <a:solidFill>
                          <a:schemeClr val="tx1"/>
                        </a:solidFill>
                        <a:latin typeface="+mn-lt"/>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smtClean="0">
                        <a:solidFill>
                          <a:schemeClr val="tx1"/>
                        </a:solidFill>
                        <a:latin typeface="+mn-lt"/>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smtClean="0">
                        <a:solidFill>
                          <a:schemeClr val="tx1"/>
                        </a:solidFill>
                        <a:latin typeface="+mn-lt"/>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smtClean="0">
                        <a:solidFill>
                          <a:schemeClr val="tx1"/>
                        </a:solidFill>
                        <a:latin typeface="+mn-lt"/>
                        <a:ea typeface="+mn-ea"/>
                        <a:cs typeface="+mn-cs"/>
                      </a:endParaRPr>
                    </a:p>
                  </a:txBody>
                  <a:tcPr/>
                </a:tc>
                <a:tc>
                  <a:txBody>
                    <a:bodyPr/>
                    <a:lstStyle/>
                    <a:p>
                      <a:r>
                        <a:rPr lang="en-GB" sz="1200" b="0" i="0" kern="1200" dirty="0" smtClean="0">
                          <a:solidFill>
                            <a:schemeClr val="tx1"/>
                          </a:solidFill>
                          <a:effectLst/>
                          <a:latin typeface="+mn-lt"/>
                          <a:ea typeface="+mn-ea"/>
                          <a:cs typeface="+mn-cs"/>
                        </a:rPr>
                        <a:t>The community kitchen in a </a:t>
                      </a:r>
                      <a:r>
                        <a:rPr lang="en-GB" sz="1200" b="0" i="0" kern="1200" dirty="0" err="1" smtClean="0">
                          <a:solidFill>
                            <a:schemeClr val="tx1"/>
                          </a:solidFill>
                          <a:effectLst/>
                          <a:latin typeface="+mn-lt"/>
                          <a:ea typeface="+mn-ea"/>
                          <a:cs typeface="+mn-cs"/>
                        </a:rPr>
                        <a:t>Gurdwara</a:t>
                      </a:r>
                      <a:r>
                        <a:rPr lang="en-GB" sz="1200" b="0" i="0" kern="1200" dirty="0" smtClean="0">
                          <a:solidFill>
                            <a:schemeClr val="tx1"/>
                          </a:solidFill>
                          <a:effectLst/>
                          <a:latin typeface="+mn-lt"/>
                          <a:ea typeface="+mn-ea"/>
                          <a:cs typeface="+mn-cs"/>
                        </a:rPr>
                        <a:t> where a free meal is served to all the visitors, without distinction of religion, gender, economic status or ethnicity. </a:t>
                      </a:r>
                    </a:p>
                  </a:txBody>
                  <a:tcPr/>
                </a:tc>
                <a:extLst>
                  <a:ext uri="{0D108BD9-81ED-4DB2-BD59-A6C34878D82A}">
                    <a16:rowId xmlns:a16="http://schemas.microsoft.com/office/drawing/2014/main" xmlns="" val="689411962"/>
                  </a:ext>
                </a:extLst>
              </a:tr>
              <a:tr h="670345">
                <a:tc>
                  <a:txBody>
                    <a:bodyPr/>
                    <a:lstStyle/>
                    <a:p>
                      <a:r>
                        <a:rPr lang="en-GB" sz="1200" kern="1200" dirty="0" err="1" smtClean="0">
                          <a:solidFill>
                            <a:schemeClr val="tx1"/>
                          </a:solidFill>
                          <a:effectLst/>
                          <a:latin typeface="+mn-lt"/>
                          <a:ea typeface="+mn-ea"/>
                          <a:cs typeface="+mn-cs"/>
                        </a:rPr>
                        <a:t>Amrit</a:t>
                      </a:r>
                      <a:endParaRPr lang="en-GB" sz="1200" kern="1200" dirty="0" smtClean="0">
                        <a:solidFill>
                          <a:schemeClr val="tx1"/>
                        </a:solidFill>
                        <a:effectLst/>
                        <a:latin typeface="+mn-lt"/>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1200" b="1" i="0" u="none" strike="noStrike" kern="1200" baseline="0" dirty="0" smtClean="0">
                        <a:solidFill>
                          <a:schemeClr val="tx1"/>
                        </a:solidFill>
                        <a:latin typeface="+mn-lt"/>
                        <a:ea typeface="+mn-ea"/>
                        <a:cs typeface="+mn-cs"/>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200" b="0" i="0" kern="1200" dirty="0" smtClean="0">
                          <a:solidFill>
                            <a:schemeClr val="tx1"/>
                          </a:solidFill>
                          <a:effectLst/>
                          <a:latin typeface="+mn-lt"/>
                          <a:ea typeface="+mn-ea"/>
                          <a:cs typeface="+mn-cs"/>
                        </a:rPr>
                        <a:t>the name of the holy water used in </a:t>
                      </a:r>
                      <a:r>
                        <a:rPr lang="en-GB" sz="1200" b="1" i="0" kern="1200" dirty="0" err="1" smtClean="0">
                          <a:solidFill>
                            <a:schemeClr val="tx1"/>
                          </a:solidFill>
                          <a:effectLst/>
                          <a:latin typeface="+mn-lt"/>
                          <a:ea typeface="+mn-ea"/>
                          <a:cs typeface="+mn-cs"/>
                        </a:rPr>
                        <a:t>Amrit</a:t>
                      </a:r>
                      <a:r>
                        <a:rPr lang="en-GB" sz="1200" b="0" i="0" kern="1200" dirty="0" smtClean="0">
                          <a:solidFill>
                            <a:schemeClr val="tx1"/>
                          </a:solidFill>
                          <a:effectLst/>
                          <a:latin typeface="+mn-lt"/>
                          <a:ea typeface="+mn-ea"/>
                          <a:cs typeface="+mn-cs"/>
                        </a:rPr>
                        <a:t> Sanchar, a ceremony which resembles baptism</a:t>
                      </a:r>
                      <a:endParaRPr lang="en-GB" sz="1100" dirty="0" smtClean="0"/>
                    </a:p>
                  </a:txBody>
                  <a:tcPr/>
                </a:tc>
                <a:extLst>
                  <a:ext uri="{0D108BD9-81ED-4DB2-BD59-A6C34878D82A}">
                    <a16:rowId xmlns:a16="http://schemas.microsoft.com/office/drawing/2014/main" xmlns="" val="1888003070"/>
                  </a:ext>
                </a:extLst>
              </a:tr>
              <a:tr h="357630">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200" b="0" i="0" u="none" strike="noStrike" kern="1200" baseline="0" dirty="0" smtClean="0">
                          <a:solidFill>
                            <a:schemeClr val="tx1"/>
                          </a:solidFill>
                          <a:latin typeface="+mn-lt"/>
                          <a:ea typeface="+mn-ea"/>
                          <a:cs typeface="+mn-cs"/>
                        </a:rPr>
                        <a:t>Singh</a:t>
                      </a:r>
                      <a:endParaRPr lang="en-GB" sz="1200" b="0" i="0" u="none" strike="noStrike" kern="1200" baseline="0" dirty="0" smtClean="0">
                        <a:solidFill>
                          <a:schemeClr val="tx1"/>
                        </a:solidFill>
                        <a:latin typeface="+mn-lt"/>
                        <a:ea typeface="+mn-ea"/>
                        <a:cs typeface="+mn-cs"/>
                      </a:endParaRPr>
                    </a:p>
                  </a:txBody>
                  <a:tcPr/>
                </a:tc>
                <a:tc>
                  <a:txBody>
                    <a:bodyPr/>
                    <a:lstStyle/>
                    <a:p>
                      <a:r>
                        <a:rPr lang="en-GB" sz="1200" dirty="0" smtClean="0"/>
                        <a:t>A promise to do something.</a:t>
                      </a:r>
                      <a:endParaRPr lang="en-GB" sz="1200" dirty="0"/>
                    </a:p>
                  </a:txBody>
                  <a:tcPr/>
                </a:tc>
                <a:extLst>
                  <a:ext uri="{0D108BD9-81ED-4DB2-BD59-A6C34878D82A}">
                    <a16:rowId xmlns:a16="http://schemas.microsoft.com/office/drawing/2014/main" xmlns="" val="1769763709"/>
                  </a:ext>
                </a:extLst>
              </a:tr>
              <a:tr h="861872">
                <a:tc>
                  <a:txBody>
                    <a:bodyPr/>
                    <a:lstStyle/>
                    <a:p>
                      <a:r>
                        <a:rPr lang="en-GB" sz="1200" b="1" i="0" u="none" strike="noStrike" kern="1200" baseline="0" dirty="0" smtClean="0">
                          <a:solidFill>
                            <a:schemeClr val="tx1"/>
                          </a:solidFill>
                          <a:latin typeface="+mn-lt"/>
                          <a:ea typeface="+mn-ea"/>
                          <a:cs typeface="+mn-cs"/>
                        </a:rPr>
                        <a:t>Guru </a:t>
                      </a:r>
                      <a:r>
                        <a:rPr lang="en-GB" sz="1200" b="1" i="0" u="none" strike="noStrike" kern="1200" baseline="0" dirty="0" err="1" smtClean="0">
                          <a:solidFill>
                            <a:schemeClr val="tx1"/>
                          </a:solidFill>
                          <a:latin typeface="+mn-lt"/>
                          <a:ea typeface="+mn-ea"/>
                          <a:cs typeface="+mn-cs"/>
                        </a:rPr>
                        <a:t>Granth</a:t>
                      </a:r>
                      <a:r>
                        <a:rPr lang="en-GB" sz="1200" b="1" i="0" u="none" strike="noStrike" kern="1200" baseline="0" dirty="0" smtClean="0">
                          <a:solidFill>
                            <a:schemeClr val="tx1"/>
                          </a:solidFill>
                          <a:latin typeface="+mn-lt"/>
                          <a:ea typeface="+mn-ea"/>
                          <a:cs typeface="+mn-cs"/>
                        </a:rPr>
                        <a:t> Sahib </a:t>
                      </a:r>
                      <a:endParaRPr lang="en-GB" sz="1200" b="1" dirty="0"/>
                    </a:p>
                  </a:txBody>
                  <a:tcPr/>
                </a:tc>
                <a:tc>
                  <a:txBody>
                    <a:bodyPr/>
                    <a:lstStyle/>
                    <a:p>
                      <a:r>
                        <a:rPr lang="en-GB" sz="1200" b="0" dirty="0" smtClean="0"/>
                        <a:t>Sikh holy book that gives guidance on how Sikhs should lead their lives. It is considered as the living </a:t>
                      </a:r>
                      <a:r>
                        <a:rPr lang="en-GB" sz="1200" b="1" dirty="0" smtClean="0"/>
                        <a:t>Guru</a:t>
                      </a:r>
                      <a:r>
                        <a:rPr lang="en-GB" sz="1200" b="0" dirty="0" smtClean="0"/>
                        <a:t> (teacher)</a:t>
                      </a:r>
                      <a:endParaRPr lang="en-GB" sz="1200" b="0" dirty="0"/>
                    </a:p>
                  </a:txBody>
                  <a:tcPr/>
                </a:tc>
                <a:extLst>
                  <a:ext uri="{0D108BD9-81ED-4DB2-BD59-A6C34878D82A}">
                    <a16:rowId xmlns:a16="http://schemas.microsoft.com/office/drawing/2014/main" xmlns="" val="3623907015"/>
                  </a:ext>
                </a:extLst>
              </a:tr>
              <a:tr h="654384">
                <a:tc>
                  <a:txBody>
                    <a:bodyPr/>
                    <a:lstStyle/>
                    <a:p>
                      <a:r>
                        <a:rPr lang="en-GB" sz="1200" b="1" dirty="0" err="1" smtClean="0"/>
                        <a:t>Khalsa</a:t>
                      </a:r>
                      <a:endParaRPr lang="en-GB" sz="1200" b="1" dirty="0"/>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 collective name given to Sikhs who've been baptised.</a:t>
                      </a:r>
                    </a:p>
                    <a:p>
                      <a:endParaRPr lang="en-GB" sz="1100" dirty="0"/>
                    </a:p>
                  </a:txBody>
                  <a:tcPr/>
                </a:tc>
                <a:extLst>
                  <a:ext uri="{0D108BD9-81ED-4DB2-BD59-A6C34878D82A}">
                    <a16:rowId xmlns:a16="http://schemas.microsoft.com/office/drawing/2014/main" xmlns="" val="10006"/>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444388541"/>
              </p:ext>
            </p:extLst>
          </p:nvPr>
        </p:nvGraphicFramePr>
        <p:xfrm>
          <a:off x="3472069" y="1126913"/>
          <a:ext cx="3203953" cy="2024390"/>
        </p:xfrm>
        <a:graphic>
          <a:graphicData uri="http://schemas.openxmlformats.org/drawingml/2006/table">
            <a:tbl>
              <a:tblPr firstRow="1" bandRow="1">
                <a:tableStyleId>{5940675A-B579-460E-94D1-54222C63F5DA}</a:tableStyleId>
              </a:tblPr>
              <a:tblGrid>
                <a:gridCol w="3203953">
                  <a:extLst>
                    <a:ext uri="{9D8B030D-6E8A-4147-A177-3AD203B41FA5}">
                      <a16:colId xmlns:a16="http://schemas.microsoft.com/office/drawing/2014/main" xmlns="" val="754516515"/>
                    </a:ext>
                  </a:extLst>
                </a:gridCol>
              </a:tblGrid>
              <a:tr h="214487">
                <a:tc>
                  <a:txBody>
                    <a:bodyPr/>
                    <a:lstStyle/>
                    <a:p>
                      <a:pPr marL="0" indent="0" algn="ctr">
                        <a:buFont typeface="Arial" panose="020B0604020202020204" pitchFamily="34" charset="0"/>
                        <a:buNone/>
                      </a:pPr>
                      <a:r>
                        <a:rPr lang="en-GB" sz="1100" b="1" dirty="0" smtClean="0"/>
                        <a:t>Attainment</a:t>
                      </a:r>
                      <a:r>
                        <a:rPr lang="en-GB" sz="1100" b="1" baseline="0" dirty="0" smtClean="0"/>
                        <a:t> Targets</a:t>
                      </a:r>
                      <a:endParaRPr lang="en-GB" sz="1100" b="1" dirty="0"/>
                    </a:p>
                  </a:txBody>
                  <a:tcPr>
                    <a:solidFill>
                      <a:schemeClr val="accent6">
                        <a:lumMod val="20000"/>
                        <a:lumOff val="80000"/>
                      </a:schemeClr>
                    </a:solidFill>
                  </a:tcPr>
                </a:tc>
                <a:extLst>
                  <a:ext uri="{0D108BD9-81ED-4DB2-BD59-A6C34878D82A}">
                    <a16:rowId xmlns:a16="http://schemas.microsoft.com/office/drawing/2014/main" xmlns="" val="3315443936"/>
                  </a:ext>
                </a:extLst>
              </a:tr>
              <a:tr h="1765310">
                <a:tc>
                  <a:txBody>
                    <a:bodyPr/>
                    <a:lstStyle/>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I can describe what a Sikh/non-Sikh might learn from a Sikh story and start to explain why stories can be important. </a:t>
                      </a:r>
                    </a:p>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I can understand how what Sikhs learn from stories can influence how they behave. 	</a:t>
                      </a:r>
                    </a:p>
                    <a:p>
                      <a:pPr marL="285750" indent="-285750">
                        <a:buFont typeface="Arial" panose="020B0604020202020204" pitchFamily="34" charset="0"/>
                        <a:buChar char="•"/>
                      </a:pPr>
                      <a:endParaRPr lang="en-GB" sz="1300" kern="1200" dirty="0" smtClean="0">
                        <a:solidFill>
                          <a:schemeClr val="tx1"/>
                        </a:solidFill>
                        <a:effectLst/>
                        <a:latin typeface="+mn-lt"/>
                        <a:ea typeface="+mn-ea"/>
                        <a:cs typeface="+mn-cs"/>
                      </a:endParaRPr>
                    </a:p>
                  </a:txBody>
                  <a:tcPr/>
                </a:tc>
                <a:extLst>
                  <a:ext uri="{0D108BD9-81ED-4DB2-BD59-A6C34878D82A}">
                    <a16:rowId xmlns:a16="http://schemas.microsoft.com/office/drawing/2014/main" xmlns="" val="1208927862"/>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697706747"/>
              </p:ext>
            </p:extLst>
          </p:nvPr>
        </p:nvGraphicFramePr>
        <p:xfrm>
          <a:off x="3516934" y="3090333"/>
          <a:ext cx="3255743" cy="2590800"/>
        </p:xfrm>
        <a:graphic>
          <a:graphicData uri="http://schemas.openxmlformats.org/drawingml/2006/table">
            <a:tbl>
              <a:tblPr firstRow="1" bandRow="1">
                <a:tableStyleId>{5940675A-B579-460E-94D1-54222C63F5DA}</a:tableStyleId>
              </a:tblPr>
              <a:tblGrid>
                <a:gridCol w="3255743">
                  <a:extLst>
                    <a:ext uri="{9D8B030D-6E8A-4147-A177-3AD203B41FA5}">
                      <a16:colId xmlns:a16="http://schemas.microsoft.com/office/drawing/2014/main" xmlns="" val="754516515"/>
                    </a:ext>
                  </a:extLst>
                </a:gridCol>
              </a:tblGrid>
              <a:tr h="341892">
                <a:tc>
                  <a:txBody>
                    <a:bodyPr/>
                    <a:lstStyle/>
                    <a:p>
                      <a:pPr marL="0" indent="0" algn="ctr">
                        <a:buFont typeface="Arial" panose="020B0604020202020204" pitchFamily="34" charset="0"/>
                        <a:buNone/>
                      </a:pPr>
                      <a:r>
                        <a:rPr lang="en-GB" sz="1100" b="1" dirty="0" smtClean="0"/>
                        <a:t>Key Questions</a:t>
                      </a:r>
                      <a:endParaRPr lang="en-GB" sz="1100" b="1" dirty="0"/>
                    </a:p>
                  </a:txBody>
                  <a:tcPr>
                    <a:solidFill>
                      <a:schemeClr val="accent6">
                        <a:lumMod val="20000"/>
                        <a:lumOff val="80000"/>
                      </a:schemeClr>
                    </a:solidFill>
                  </a:tcPr>
                </a:tc>
                <a:extLst>
                  <a:ext uri="{0D108BD9-81ED-4DB2-BD59-A6C34878D82A}">
                    <a16:rowId xmlns:a16="http://schemas.microsoft.com/office/drawing/2014/main" xmlns="" val="3315443936"/>
                  </a:ext>
                </a:extLst>
              </a:tr>
              <a:tr h="2248908">
                <a:tc>
                  <a:txBody>
                    <a:bodyPr/>
                    <a:lstStyle/>
                    <a:p>
                      <a:pPr marL="285750" indent="-285750">
                        <a:buFont typeface="Arial" pitchFamily="34" charset="0"/>
                        <a:buChar char="•"/>
                      </a:pPr>
                      <a:r>
                        <a:rPr lang="en-GB" sz="1200" b="0" i="0" u="sng" strike="noStrike" kern="1200" baseline="0" dirty="0" smtClean="0">
                          <a:solidFill>
                            <a:schemeClr val="tx1"/>
                          </a:solidFill>
                          <a:latin typeface="+mn-lt"/>
                          <a:ea typeface="+mn-ea"/>
                          <a:cs typeface="+mn-cs"/>
                        </a:rPr>
                        <a:t>Are Sikh stories important today? </a:t>
                      </a:r>
                      <a:endParaRPr lang="en-GB" sz="1200" b="0" i="0" u="sng" strike="noStrike" kern="1200" baseline="0" dirty="0" smtClean="0">
                        <a:solidFill>
                          <a:schemeClr val="tx1"/>
                        </a:solidFill>
                        <a:latin typeface="+mn-lt"/>
                        <a:ea typeface="+mn-ea"/>
                        <a:cs typeface="+mn-cs"/>
                      </a:endParaRPr>
                    </a:p>
                    <a:p>
                      <a:pPr marL="285750" indent="-285750">
                        <a:buFont typeface="Arial" pitchFamily="34" charset="0"/>
                        <a:buChar char="•"/>
                      </a:pPr>
                      <a:r>
                        <a:rPr lang="en-GB" sz="1200" kern="1200" dirty="0" smtClean="0">
                          <a:solidFill>
                            <a:schemeClr val="tx1"/>
                          </a:solidFill>
                          <a:effectLst/>
                          <a:latin typeface="+mn-lt"/>
                          <a:ea typeface="+mn-ea"/>
                          <a:cs typeface="+mn-cs"/>
                        </a:rPr>
                        <a:t>What does the Guru </a:t>
                      </a:r>
                      <a:r>
                        <a:rPr lang="en-GB" sz="1200" kern="1200" dirty="0" err="1" smtClean="0">
                          <a:solidFill>
                            <a:schemeClr val="tx1"/>
                          </a:solidFill>
                          <a:effectLst/>
                          <a:latin typeface="+mn-lt"/>
                          <a:ea typeface="+mn-ea"/>
                          <a:cs typeface="+mn-cs"/>
                        </a:rPr>
                        <a:t>Granth</a:t>
                      </a:r>
                      <a:r>
                        <a:rPr lang="en-GB" sz="1200" kern="1200" dirty="0" smtClean="0">
                          <a:solidFill>
                            <a:schemeClr val="tx1"/>
                          </a:solidFill>
                          <a:effectLst/>
                          <a:latin typeface="+mn-lt"/>
                          <a:ea typeface="+mn-ea"/>
                          <a:cs typeface="+mn-cs"/>
                        </a:rPr>
                        <a:t> Sahib teach Sikh’s? </a:t>
                      </a:r>
                    </a:p>
                    <a:p>
                      <a:pPr marL="285750" indent="-285750">
                        <a:buFont typeface="Arial" pitchFamily="34" charset="0"/>
                        <a:buChar char="•"/>
                      </a:pPr>
                      <a:r>
                        <a:rPr lang="en-GB" sz="1200" b="0" i="0" u="none" strike="noStrike" kern="1200" baseline="0" dirty="0" smtClean="0">
                          <a:solidFill>
                            <a:srgbClr val="0070C0"/>
                          </a:solidFill>
                          <a:latin typeface="+mn-lt"/>
                          <a:ea typeface="+mn-ea"/>
                          <a:cs typeface="+mn-cs"/>
                        </a:rPr>
                        <a:t>What are the key messages within each of the Sikh stories? Do you think they are relevant in modern day society?</a:t>
                      </a:r>
                      <a:endParaRPr lang="en-GB" sz="1200" b="0" i="0" u="none" strike="noStrike" kern="1200" baseline="0" dirty="0" smtClean="0">
                        <a:solidFill>
                          <a:srgbClr val="0070C0"/>
                        </a:solidFill>
                        <a:latin typeface="+mn-lt"/>
                        <a:ea typeface="+mn-ea"/>
                        <a:cs typeface="+mn-cs"/>
                      </a:endParaRPr>
                    </a:p>
                    <a:p>
                      <a:pPr marL="285750" indent="-285750">
                        <a:buFont typeface="Arial" pitchFamily="34" charset="0"/>
                        <a:buChar char="•"/>
                      </a:pPr>
                      <a:r>
                        <a:rPr lang="en-GB" sz="1200" b="0" i="0" u="none" strike="noStrike" kern="1200" baseline="0" dirty="0" smtClean="0">
                          <a:solidFill>
                            <a:schemeClr val="tx1"/>
                          </a:solidFill>
                          <a:latin typeface="+mn-lt"/>
                          <a:ea typeface="+mn-ea"/>
                          <a:cs typeface="+mn-cs"/>
                        </a:rPr>
                        <a:t>What can Sikh stories teach non-religious people?</a:t>
                      </a:r>
                    </a:p>
                    <a:p>
                      <a:pPr marL="285750" marR="0" indent="-285750" algn="l" defTabSz="685800" rtl="0" eaLnBrk="1" fontAlgn="auto" latinLnBrk="0" hangingPunct="1">
                        <a:lnSpc>
                          <a:spcPct val="100000"/>
                        </a:lnSpc>
                        <a:spcBef>
                          <a:spcPts val="0"/>
                        </a:spcBef>
                        <a:spcAft>
                          <a:spcPts val="0"/>
                        </a:spcAft>
                        <a:buClrTx/>
                        <a:buSzTx/>
                        <a:buFont typeface="Arial" pitchFamily="34" charset="0"/>
                        <a:buChar char="•"/>
                        <a:tabLst/>
                        <a:defRPr/>
                      </a:pPr>
                      <a:r>
                        <a:rPr lang="en-GB" sz="1200" kern="1200" dirty="0" smtClean="0">
                          <a:solidFill>
                            <a:srgbClr val="0070C0"/>
                          </a:solidFill>
                          <a:effectLst/>
                          <a:latin typeface="+mn-lt"/>
                          <a:ea typeface="+mn-ea"/>
                          <a:cs typeface="+mn-cs"/>
                        </a:rPr>
                        <a:t>Can you think of any times you have stood up for what you believe in?</a:t>
                      </a:r>
                    </a:p>
                    <a:p>
                      <a:pPr marL="285750" indent="-285750">
                        <a:buFont typeface="Arial" pitchFamily="34" charset="0"/>
                        <a:buChar char="•"/>
                      </a:pPr>
                      <a:endParaRPr lang="en-GB" sz="1200" b="0" i="0" u="none" strike="noStrike" kern="1200" baseline="0" dirty="0" smtClean="0">
                        <a:solidFill>
                          <a:schemeClr val="tx1"/>
                        </a:solidFill>
                        <a:latin typeface="+mn-lt"/>
                        <a:ea typeface="+mn-ea"/>
                        <a:cs typeface="+mn-cs"/>
                      </a:endParaRPr>
                    </a:p>
                  </a:txBody>
                  <a:tcPr/>
                </a:tc>
                <a:extLst>
                  <a:ext uri="{0D108BD9-81ED-4DB2-BD59-A6C34878D82A}">
                    <a16:rowId xmlns:a16="http://schemas.microsoft.com/office/drawing/2014/main" xmlns="" val="1208927862"/>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336581072"/>
              </p:ext>
            </p:extLst>
          </p:nvPr>
        </p:nvGraphicFramePr>
        <p:xfrm>
          <a:off x="101600" y="1099820"/>
          <a:ext cx="3303931" cy="6714914"/>
        </p:xfrm>
        <a:graphic>
          <a:graphicData uri="http://schemas.openxmlformats.org/drawingml/2006/table">
            <a:tbl>
              <a:tblPr firstRow="1" bandRow="1">
                <a:tableStyleId>{5940675A-B579-460E-94D1-54222C63F5DA}</a:tableStyleId>
              </a:tblPr>
              <a:tblGrid>
                <a:gridCol w="958779">
                  <a:extLst>
                    <a:ext uri="{9D8B030D-6E8A-4147-A177-3AD203B41FA5}">
                      <a16:colId xmlns:a16="http://schemas.microsoft.com/office/drawing/2014/main" xmlns="" val="754516515"/>
                    </a:ext>
                  </a:extLst>
                </a:gridCol>
                <a:gridCol w="2345152">
                  <a:extLst>
                    <a:ext uri="{9D8B030D-6E8A-4147-A177-3AD203B41FA5}">
                      <a16:colId xmlns:a16="http://schemas.microsoft.com/office/drawing/2014/main" xmlns="" val="3656043737"/>
                    </a:ext>
                  </a:extLst>
                </a:gridCol>
              </a:tblGrid>
              <a:tr h="297345">
                <a:tc gridSpan="2">
                  <a:txBody>
                    <a:bodyPr/>
                    <a:lstStyle/>
                    <a:p>
                      <a:pPr algn="ctr"/>
                      <a:r>
                        <a:rPr lang="en-GB" b="1" dirty="0" smtClean="0"/>
                        <a:t>What?</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xmlns="" val="3315443936"/>
                  </a:ext>
                </a:extLst>
              </a:tr>
              <a:tr h="1378208">
                <a:tc>
                  <a:txBody>
                    <a:bodyPr/>
                    <a:lstStyle/>
                    <a:p>
                      <a:pPr algn="l"/>
                      <a:r>
                        <a:rPr lang="en-GB" sz="1200" b="1" dirty="0" smtClean="0"/>
                        <a:t>Guru</a:t>
                      </a:r>
                      <a:r>
                        <a:rPr lang="en-GB" sz="1200" b="1" baseline="0" dirty="0" smtClean="0"/>
                        <a:t> Nanak</a:t>
                      </a:r>
                      <a:endParaRPr lang="en-GB" sz="1200" b="1" dirty="0"/>
                    </a:p>
                  </a:txBody>
                  <a:tcPr/>
                </a:tc>
                <a:tc>
                  <a:txBody>
                    <a:bodyPr/>
                    <a:lstStyle/>
                    <a:p>
                      <a:r>
                        <a:rPr lang="en-GB" sz="1200" b="0" i="0" kern="1200" dirty="0" smtClean="0">
                          <a:solidFill>
                            <a:schemeClr val="tx1"/>
                          </a:solidFill>
                          <a:effectLst/>
                          <a:latin typeface="+mn-lt"/>
                          <a:ea typeface="+mn-ea"/>
                          <a:cs typeface="+mn-cs"/>
                        </a:rPr>
                        <a:t>Sikhism was founded by a wise man called </a:t>
                      </a:r>
                      <a:r>
                        <a:rPr lang="en-GB" sz="1200" b="1" i="0" kern="1200" dirty="0" smtClean="0">
                          <a:solidFill>
                            <a:schemeClr val="tx1"/>
                          </a:solidFill>
                          <a:effectLst/>
                          <a:latin typeface="+mn-lt"/>
                          <a:ea typeface="+mn-ea"/>
                          <a:cs typeface="+mn-cs"/>
                        </a:rPr>
                        <a:t>Guru Nanak</a:t>
                      </a:r>
                      <a:r>
                        <a:rPr lang="en-GB" sz="1200" b="0" i="0" kern="1200" dirty="0" smtClean="0">
                          <a:solidFill>
                            <a:schemeClr val="tx1"/>
                          </a:solidFill>
                          <a:effectLst/>
                          <a:latin typeface="+mn-lt"/>
                          <a:ea typeface="+mn-ea"/>
                          <a:cs typeface="+mn-cs"/>
                        </a:rPr>
                        <a:t>. Guru Nanak is considered the first Sikh Guru.</a:t>
                      </a:r>
                    </a:p>
                    <a:p>
                      <a:r>
                        <a:rPr lang="en-GB" sz="1200" b="0" i="0" kern="1200" dirty="0" smtClean="0">
                          <a:solidFill>
                            <a:schemeClr val="tx1"/>
                          </a:solidFill>
                          <a:effectLst/>
                          <a:latin typeface="+mn-lt"/>
                          <a:ea typeface="+mn-ea"/>
                          <a:cs typeface="+mn-cs"/>
                        </a:rPr>
                        <a:t>Sikhism is still based on his teachings and those of the nine Sikh Gurus who followed him.</a:t>
                      </a:r>
                    </a:p>
                  </a:txBody>
                  <a:tcPr/>
                </a:tc>
                <a:extLst>
                  <a:ext uri="{0D108BD9-81ED-4DB2-BD59-A6C34878D82A}">
                    <a16:rowId xmlns:a16="http://schemas.microsoft.com/office/drawing/2014/main" xmlns="" val="1862795563"/>
                  </a:ext>
                </a:extLst>
              </a:tr>
              <a:tr h="1806943">
                <a:tc>
                  <a:txBody>
                    <a:bodyPr/>
                    <a:lstStyle/>
                    <a:p>
                      <a:r>
                        <a:rPr lang="en-GB" sz="1200" kern="1200" dirty="0" smtClean="0">
                          <a:solidFill>
                            <a:schemeClr val="tx1"/>
                          </a:solidFill>
                          <a:effectLst/>
                          <a:latin typeface="+mn-lt"/>
                          <a:ea typeface="+mn-ea"/>
                          <a:cs typeface="+mn-cs"/>
                        </a:rPr>
                        <a:t>The story of Bhai Lalo and Malik </a:t>
                      </a:r>
                      <a:r>
                        <a:rPr lang="en-GB" sz="1200" kern="1200" dirty="0" err="1" smtClean="0">
                          <a:solidFill>
                            <a:schemeClr val="tx1"/>
                          </a:solidFill>
                          <a:effectLst/>
                          <a:latin typeface="+mn-lt"/>
                          <a:ea typeface="+mn-ea"/>
                          <a:cs typeface="+mn-cs"/>
                        </a:rPr>
                        <a:t>Bhago</a:t>
                      </a:r>
                      <a:endParaRPr lang="en-GB" sz="1200" dirty="0"/>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200" dirty="0" smtClean="0"/>
                        <a:t>Guru Nanak visited a village. A rich man (Malik </a:t>
                      </a:r>
                      <a:r>
                        <a:rPr lang="en-GB" sz="1200" dirty="0" err="1" smtClean="0"/>
                        <a:t>Bhago</a:t>
                      </a:r>
                      <a:r>
                        <a:rPr lang="en-GB" sz="1200" dirty="0" smtClean="0"/>
                        <a:t>) wanted to show off, but Guru Nanak chose to stay with a poor man (Bhai Lalo). At Malik’s feast, Guru Nanak squeezed one of the cakes and blood came out. Milk came out of Lalo’s bread. This showed that the rich man had earnt his money by cheating the poor and being dishonest. Malik changed his ways and followed the Guru from then on.</a:t>
                      </a:r>
                      <a:endParaRPr lang="en-GB" sz="1200" b="0" dirty="0" smtClean="0">
                        <a:effectLst/>
                      </a:endParaRPr>
                    </a:p>
                  </a:txBody>
                  <a:tcPr/>
                </a:tc>
                <a:extLst>
                  <a:ext uri="{0D108BD9-81ED-4DB2-BD59-A6C34878D82A}">
                    <a16:rowId xmlns:a16="http://schemas.microsoft.com/office/drawing/2014/main" xmlns="" val="3790129666"/>
                  </a:ext>
                </a:extLst>
              </a:tr>
              <a:tr h="1198881">
                <a:tc>
                  <a:txBody>
                    <a:bodyPr/>
                    <a:lstStyle/>
                    <a:p>
                      <a:r>
                        <a:rPr lang="en-GB" sz="1200" kern="1200" dirty="0" smtClean="0">
                          <a:solidFill>
                            <a:schemeClr val="tx1"/>
                          </a:solidFill>
                          <a:effectLst/>
                          <a:latin typeface="+mn-lt"/>
                          <a:ea typeface="+mn-ea"/>
                          <a:cs typeface="+mn-cs"/>
                        </a:rPr>
                        <a:t>Guru Nanak, </a:t>
                      </a:r>
                      <a:r>
                        <a:rPr lang="en-GB" sz="1200" kern="1200" dirty="0" err="1" smtClean="0">
                          <a:solidFill>
                            <a:schemeClr val="tx1"/>
                          </a:solidFill>
                          <a:effectLst/>
                          <a:latin typeface="+mn-lt"/>
                          <a:ea typeface="+mn-ea"/>
                          <a:cs typeface="+mn-cs"/>
                        </a:rPr>
                        <a:t>Mardana</a:t>
                      </a:r>
                      <a:r>
                        <a:rPr lang="en-GB" sz="1200" kern="1200" dirty="0" smtClean="0">
                          <a:solidFill>
                            <a:schemeClr val="tx1"/>
                          </a:solidFill>
                          <a:effectLst/>
                          <a:latin typeface="+mn-lt"/>
                          <a:ea typeface="+mn-ea"/>
                          <a:cs typeface="+mn-cs"/>
                        </a:rPr>
                        <a:t>, the milk and the jasmine flower </a:t>
                      </a:r>
                      <a:endParaRPr lang="en-GB" sz="1200" b="1" dirty="0"/>
                    </a:p>
                  </a:txBody>
                  <a:tcPr/>
                </a:tc>
                <a:tc>
                  <a:txBody>
                    <a:bodyPr/>
                    <a:lstStyle/>
                    <a:p>
                      <a:r>
                        <a:rPr lang="en-GB" sz="1200" b="0" i="0" kern="1200" dirty="0" smtClean="0">
                          <a:solidFill>
                            <a:schemeClr val="tx1"/>
                          </a:solidFill>
                          <a:effectLst/>
                          <a:latin typeface="+mn-lt"/>
                          <a:ea typeface="+mn-ea"/>
                          <a:cs typeface="+mn-cs"/>
                        </a:rPr>
                        <a:t>Guru Nanak shows the townspeople there is always room in the world for more holiness, and that only good deeds go with us to the next world, not money and gold.</a:t>
                      </a:r>
                      <a:endParaRPr lang="en-GB" sz="1200" b="0" i="0" u="none" strike="noStrike" kern="1200" baseline="0" dirty="0" smtClean="0">
                        <a:solidFill>
                          <a:schemeClr val="tx1"/>
                        </a:solidFill>
                        <a:latin typeface="+mn-lt"/>
                        <a:ea typeface="+mn-ea"/>
                        <a:cs typeface="+mn-cs"/>
                      </a:endParaRPr>
                    </a:p>
                  </a:txBody>
                  <a:tcPr/>
                </a:tc>
                <a:extLst>
                  <a:ext uri="{0D108BD9-81ED-4DB2-BD59-A6C34878D82A}">
                    <a16:rowId xmlns:a16="http://schemas.microsoft.com/office/drawing/2014/main" xmlns="" val="689411962"/>
                  </a:ext>
                </a:extLst>
              </a:tr>
              <a:tr h="1354666">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Guru </a:t>
                      </a:r>
                      <a:r>
                        <a:rPr lang="en-GB" sz="1200" kern="1200" dirty="0" err="1" smtClean="0">
                          <a:solidFill>
                            <a:schemeClr val="tx1"/>
                          </a:solidFill>
                          <a:effectLst/>
                          <a:latin typeface="+mn-lt"/>
                          <a:ea typeface="+mn-ea"/>
                          <a:cs typeface="+mn-cs"/>
                        </a:rPr>
                        <a:t>Gobind</a:t>
                      </a:r>
                      <a:endParaRPr lang="en-GB" sz="1200" b="0" dirty="0"/>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200" b="0" i="0" kern="1200" dirty="0" smtClean="0">
                          <a:solidFill>
                            <a:schemeClr val="tx1"/>
                          </a:solidFill>
                          <a:effectLst/>
                          <a:latin typeface="+mn-lt"/>
                          <a:ea typeface="+mn-ea"/>
                          <a:cs typeface="+mn-cs"/>
                        </a:rPr>
                        <a:t>Guru </a:t>
                      </a:r>
                      <a:r>
                        <a:rPr lang="en-GB" sz="1200" b="0" i="0" kern="1200" dirty="0" err="1" smtClean="0">
                          <a:solidFill>
                            <a:schemeClr val="tx1"/>
                          </a:solidFill>
                          <a:effectLst/>
                          <a:latin typeface="+mn-lt"/>
                          <a:ea typeface="+mn-ea"/>
                          <a:cs typeface="+mn-cs"/>
                        </a:rPr>
                        <a:t>Gobind</a:t>
                      </a:r>
                      <a:r>
                        <a:rPr lang="en-GB" sz="1200" b="0" i="0" kern="1200" dirty="0" smtClean="0">
                          <a:solidFill>
                            <a:schemeClr val="tx1"/>
                          </a:solidFill>
                          <a:effectLst/>
                          <a:latin typeface="+mn-lt"/>
                          <a:ea typeface="+mn-ea"/>
                          <a:cs typeface="+mn-cs"/>
                        </a:rPr>
                        <a:t> Singh was the last of the ten Gurus, the one who transformed the Sikh faith. In 1699 he </a:t>
                      </a:r>
                      <a:r>
                        <a:rPr lang="en-GB" sz="1200" b="0" i="0" u="none" strike="noStrike" kern="1200" dirty="0" smtClean="0">
                          <a:solidFill>
                            <a:schemeClr val="tx1"/>
                          </a:solidFill>
                          <a:effectLst/>
                          <a:latin typeface="+mn-lt"/>
                          <a:ea typeface="+mn-ea"/>
                          <a:cs typeface="+mn-cs"/>
                        </a:rPr>
                        <a:t>created the </a:t>
                      </a:r>
                      <a:r>
                        <a:rPr lang="en-GB" sz="1200" b="0" i="0" u="none" strike="noStrike" kern="1200" dirty="0" err="1" smtClean="0">
                          <a:solidFill>
                            <a:schemeClr val="tx1"/>
                          </a:solidFill>
                          <a:effectLst/>
                          <a:latin typeface="+mn-lt"/>
                          <a:ea typeface="+mn-ea"/>
                          <a:cs typeface="+mn-cs"/>
                        </a:rPr>
                        <a:t>Khalsa</a:t>
                      </a:r>
                      <a:r>
                        <a:rPr lang="en-GB" sz="1200" b="0" i="0" kern="1200" dirty="0" smtClean="0">
                          <a:solidFill>
                            <a:schemeClr val="tx1"/>
                          </a:solidFill>
                          <a:effectLst/>
                          <a:latin typeface="+mn-lt"/>
                          <a:ea typeface="+mn-ea"/>
                          <a:cs typeface="+mn-cs"/>
                        </a:rPr>
                        <a:t>, a community of the faithful who wore visible symbols of their faith and trained as warriors.</a:t>
                      </a:r>
                      <a:endParaRPr lang="en-GB" sz="1200" b="0" i="0" kern="1200" dirty="0" smtClean="0">
                        <a:solidFill>
                          <a:schemeClr val="tx1"/>
                        </a:solidFill>
                        <a:effectLst/>
                        <a:latin typeface="+mn-lt"/>
                        <a:ea typeface="+mn-ea"/>
                        <a:cs typeface="+mn-cs"/>
                      </a:endParaRPr>
                    </a:p>
                  </a:txBody>
                  <a:tcPr/>
                </a:tc>
                <a:extLst>
                  <a:ext uri="{0D108BD9-81ED-4DB2-BD59-A6C34878D82A}">
                    <a16:rowId xmlns:a16="http://schemas.microsoft.com/office/drawing/2014/main" xmlns="" val="1769763709"/>
                  </a:ext>
                </a:extLst>
              </a:tr>
            </a:tbl>
          </a:graphicData>
        </a:graphic>
      </p:graphicFrame>
      <p:sp>
        <p:nvSpPr>
          <p:cNvPr id="15" name="TextBox 14"/>
          <p:cNvSpPr txBox="1"/>
          <p:nvPr/>
        </p:nvSpPr>
        <p:spPr>
          <a:xfrm>
            <a:off x="1472181" y="9426887"/>
            <a:ext cx="1669490" cy="461665"/>
          </a:xfrm>
          <a:prstGeom prst="rect">
            <a:avLst/>
          </a:prstGeom>
          <a:noFill/>
        </p:spPr>
        <p:txBody>
          <a:bodyPr wrap="square" rtlCol="0">
            <a:spAutoFit/>
          </a:bodyPr>
          <a:lstStyle/>
          <a:p>
            <a:endParaRPr lang="en-GB" sz="1200" dirty="0"/>
          </a:p>
          <a:p>
            <a:endParaRPr lang="en-GB" sz="1200"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98" y="7859728"/>
            <a:ext cx="1738802" cy="13419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171461" y="9296400"/>
            <a:ext cx="1300720" cy="415498"/>
          </a:xfrm>
          <a:prstGeom prst="rect">
            <a:avLst/>
          </a:prstGeom>
          <a:noFill/>
        </p:spPr>
        <p:txBody>
          <a:bodyPr wrap="square" rtlCol="0">
            <a:spAutoFit/>
          </a:bodyPr>
          <a:lstStyle/>
          <a:p>
            <a:r>
              <a:rPr lang="en-GB" sz="1050" dirty="0" smtClean="0"/>
              <a:t>Guru Nanak and Malik </a:t>
            </a:r>
            <a:r>
              <a:rPr lang="en-GB" sz="1050" dirty="0" err="1" smtClean="0"/>
              <a:t>Bhago</a:t>
            </a:r>
            <a:endParaRPr lang="en-GB" sz="105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0666" y="8763001"/>
            <a:ext cx="1691404" cy="1125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2074333" y="8102600"/>
            <a:ext cx="1067338" cy="461665"/>
          </a:xfrm>
          <a:prstGeom prst="rect">
            <a:avLst/>
          </a:prstGeom>
          <a:noFill/>
        </p:spPr>
        <p:txBody>
          <a:bodyPr wrap="square" rtlCol="0">
            <a:spAutoFit/>
          </a:bodyPr>
          <a:lstStyle/>
          <a:p>
            <a:r>
              <a:rPr lang="en-GB" sz="1200" dirty="0" smtClean="0"/>
              <a:t>The forming of the </a:t>
            </a:r>
            <a:r>
              <a:rPr lang="en-GB" sz="1200" dirty="0" err="1" smtClean="0"/>
              <a:t>Khalsa</a:t>
            </a:r>
            <a:endParaRPr lang="en-GB" sz="1200" dirty="0"/>
          </a:p>
        </p:txBody>
      </p:sp>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6182</TotalTime>
  <Words>401</Words>
  <Application>Microsoft Office PowerPoint</Application>
  <PresentationFormat>A4 Paper (210x297 mm)</PresentationFormat>
  <Paragraphs>42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Midfield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Lucy McLean</cp:lastModifiedBy>
  <cp:revision>98</cp:revision>
  <dcterms:created xsi:type="dcterms:W3CDTF">2019-07-07T18:53:37Z</dcterms:created>
  <dcterms:modified xsi:type="dcterms:W3CDTF">2021-11-26T10:33:25Z</dcterms:modified>
</cp:coreProperties>
</file>