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15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10/09/2019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10/09/2019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10/09/2019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10/09/2019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dfield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600" y="103892"/>
            <a:ext cx="341673" cy="2897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061376231"/>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History Focus</a:t>
                      </a:r>
                      <a:endParaRPr lang="en-GB" b="1" dirty="0"/>
                    </a:p>
                  </a:txBody>
                  <a:tcPr/>
                </a:tc>
                <a:tc>
                  <a:txBody>
                    <a:bodyPr/>
                    <a:lstStyle/>
                    <a:p>
                      <a:pPr algn="ctr"/>
                      <a:r>
                        <a:rPr lang="en-GB" b="1" dirty="0" smtClean="0"/>
                        <a:t>Ice Age</a:t>
                      </a:r>
                      <a:endParaRPr lang="en-GB" b="1" dirty="0"/>
                    </a:p>
                  </a:txBody>
                  <a:tcPr>
                    <a:solidFill>
                      <a:srgbClr val="FFFF00"/>
                    </a:solidFill>
                  </a:tcPr>
                </a:tc>
                <a:tc>
                  <a:txBody>
                    <a:bodyPr/>
                    <a:lstStyle/>
                    <a:p>
                      <a:pPr algn="ctr"/>
                      <a:r>
                        <a:rPr lang="en-GB" b="1" dirty="0" smtClean="0"/>
                        <a:t>Year</a:t>
                      </a:r>
                      <a:r>
                        <a:rPr lang="en-GB" b="1" baseline="0" dirty="0" smtClean="0"/>
                        <a:t> 1</a:t>
                      </a:r>
                      <a:endParaRPr lang="en-GB" b="1" dirty="0"/>
                    </a:p>
                  </a:txBody>
                  <a:tcPr/>
                </a:tc>
                <a:tc>
                  <a:txBody>
                    <a:bodyPr/>
                    <a:lstStyle/>
                    <a:p>
                      <a:pPr algn="ctr"/>
                      <a:r>
                        <a:rPr lang="en-GB" b="1" dirty="0" smtClean="0"/>
                        <a:t>Autumn 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65162589"/>
              </p:ext>
            </p:extLst>
          </p:nvPr>
        </p:nvGraphicFramePr>
        <p:xfrm>
          <a:off x="134743" y="6452235"/>
          <a:ext cx="3166040" cy="3364719"/>
        </p:xfrm>
        <a:graphic>
          <a:graphicData uri="http://schemas.openxmlformats.org/drawingml/2006/table">
            <a:tbl>
              <a:tblPr firstRow="1" bandRow="1">
                <a:tableStyleId>{5940675A-B579-460E-94D1-54222C63F5DA}</a:tableStyleId>
              </a:tblPr>
              <a:tblGrid>
                <a:gridCol w="3166040">
                  <a:extLst>
                    <a:ext uri="{9D8B030D-6E8A-4147-A177-3AD203B41FA5}">
                      <a16:colId xmlns:a16="http://schemas.microsoft.com/office/drawing/2014/main" val="754516515"/>
                    </a:ext>
                  </a:extLst>
                </a:gridCol>
              </a:tblGrid>
              <a:tr h="393918">
                <a:tc>
                  <a:txBody>
                    <a:bodyPr/>
                    <a:lstStyle/>
                    <a:p>
                      <a:pPr algn="ctr"/>
                      <a:r>
                        <a:rPr lang="en-GB" b="1" dirty="0" smtClean="0"/>
                        <a:t>Diagrams and Symbols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970801">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614494313"/>
              </p:ext>
            </p:extLst>
          </p:nvPr>
        </p:nvGraphicFramePr>
        <p:xfrm>
          <a:off x="3382027" y="3725425"/>
          <a:ext cx="3267399" cy="4767998"/>
        </p:xfrm>
        <a:graphic>
          <a:graphicData uri="http://schemas.openxmlformats.org/drawingml/2006/table">
            <a:tbl>
              <a:tblPr firstRow="1" bandRow="1">
                <a:tableStyleId>{5940675A-B579-460E-94D1-54222C63F5DA}</a:tableStyleId>
              </a:tblPr>
              <a:tblGrid>
                <a:gridCol w="996526">
                  <a:extLst>
                    <a:ext uri="{9D8B030D-6E8A-4147-A177-3AD203B41FA5}">
                      <a16:colId xmlns:a16="http://schemas.microsoft.com/office/drawing/2014/main" val="754516515"/>
                    </a:ext>
                  </a:extLst>
                </a:gridCol>
                <a:gridCol w="2270873">
                  <a:extLst>
                    <a:ext uri="{9D8B030D-6E8A-4147-A177-3AD203B41FA5}">
                      <a16:colId xmlns:a16="http://schemas.microsoft.com/office/drawing/2014/main" val="751772659"/>
                    </a:ext>
                  </a:extLst>
                </a:gridCol>
              </a:tblGrid>
              <a:tr h="291688">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91688">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538502">
                <a:tc>
                  <a:txBody>
                    <a:bodyPr/>
                    <a:lstStyle/>
                    <a:p>
                      <a:pPr algn="ctr"/>
                      <a:r>
                        <a:rPr lang="en-GB" sz="1000" dirty="0" smtClean="0"/>
                        <a:t>Ice</a:t>
                      </a:r>
                      <a:r>
                        <a:rPr lang="en-GB" sz="1000" baseline="0" dirty="0" smtClean="0"/>
                        <a:t> Age</a:t>
                      </a:r>
                      <a:endParaRPr lang="en-GB" sz="1000" dirty="0"/>
                    </a:p>
                  </a:txBody>
                  <a:tcPr/>
                </a:tc>
                <a:tc>
                  <a:txBody>
                    <a:bodyPr/>
                    <a:lstStyle/>
                    <a:p>
                      <a:pPr algn="l"/>
                      <a:r>
                        <a:rPr lang="en-GB" sz="1000" i="0" kern="1200" dirty="0" smtClean="0">
                          <a:solidFill>
                            <a:schemeClr val="tx1"/>
                          </a:solidFill>
                          <a:effectLst/>
                          <a:latin typeface="+mn-lt"/>
                          <a:ea typeface="+mn-ea"/>
                          <a:cs typeface="+mn-cs"/>
                        </a:rPr>
                        <a:t>Periods of time when large areas of Earth’s surface were covered with ice sheets or glaciers.</a:t>
                      </a:r>
                      <a:endParaRPr lang="en-GB" sz="1000" i="0" dirty="0"/>
                    </a:p>
                  </a:txBody>
                  <a:tcPr/>
                </a:tc>
                <a:extLst>
                  <a:ext uri="{0D108BD9-81ED-4DB2-BD59-A6C34878D82A}">
                    <a16:rowId xmlns:a16="http://schemas.microsoft.com/office/drawing/2014/main" val="689411962"/>
                  </a:ext>
                </a:extLst>
              </a:tr>
              <a:tr h="469729">
                <a:tc>
                  <a:txBody>
                    <a:bodyPr/>
                    <a:lstStyle/>
                    <a:p>
                      <a:pPr algn="ctr"/>
                      <a:r>
                        <a:rPr lang="en-GB" sz="1000" dirty="0" smtClean="0"/>
                        <a:t>Pre-history</a:t>
                      </a:r>
                      <a:endParaRPr lang="en-GB" sz="1000" dirty="0"/>
                    </a:p>
                  </a:txBody>
                  <a:tcPr/>
                </a:tc>
                <a:tc>
                  <a:txBody>
                    <a:bodyPr/>
                    <a:lstStyle/>
                    <a:p>
                      <a:pPr algn="l"/>
                      <a:r>
                        <a:rPr lang="en-GB" sz="1000" i="0" kern="1200" dirty="0" smtClean="0">
                          <a:solidFill>
                            <a:schemeClr val="tx1"/>
                          </a:solidFill>
                          <a:effectLst/>
                          <a:latin typeface="+mn-lt"/>
                          <a:ea typeface="+mn-ea"/>
                          <a:cs typeface="+mn-cs"/>
                        </a:rPr>
                        <a:t>Everything that happened before written records began.</a:t>
                      </a:r>
                      <a:endParaRPr lang="en-GB" sz="1000" i="0" dirty="0"/>
                    </a:p>
                  </a:txBody>
                  <a:tcPr/>
                </a:tc>
                <a:extLst>
                  <a:ext uri="{0D108BD9-81ED-4DB2-BD59-A6C34878D82A}">
                    <a16:rowId xmlns:a16="http://schemas.microsoft.com/office/drawing/2014/main" val="1769763709"/>
                  </a:ext>
                </a:extLst>
              </a:tr>
              <a:tr h="538502">
                <a:tc>
                  <a:txBody>
                    <a:bodyPr/>
                    <a:lstStyle/>
                    <a:p>
                      <a:pPr algn="ctr"/>
                      <a:r>
                        <a:rPr lang="en-GB" sz="1000" dirty="0" smtClean="0"/>
                        <a:t>Fossil</a:t>
                      </a:r>
                      <a:endParaRPr lang="en-GB" sz="1000" dirty="0"/>
                    </a:p>
                  </a:txBody>
                  <a:tcPr/>
                </a:tc>
                <a:tc>
                  <a:txBody>
                    <a:bodyPr/>
                    <a:lstStyle/>
                    <a:p>
                      <a:pPr algn="l"/>
                      <a:r>
                        <a:rPr lang="en-GB" sz="1000" b="0" i="0" kern="1200" dirty="0" smtClean="0">
                          <a:solidFill>
                            <a:schemeClr val="tx1"/>
                          </a:solidFill>
                          <a:effectLst/>
                          <a:latin typeface="+mn-lt"/>
                          <a:ea typeface="+mn-ea"/>
                          <a:cs typeface="+mn-cs"/>
                        </a:rPr>
                        <a:t>The remains of a prehistoric plant or animal embedded in rock and preserved.</a:t>
                      </a:r>
                      <a:endParaRPr lang="en-GB" sz="1000" i="0" dirty="0"/>
                    </a:p>
                  </a:txBody>
                  <a:tcPr/>
                </a:tc>
                <a:extLst>
                  <a:ext uri="{0D108BD9-81ED-4DB2-BD59-A6C34878D82A}">
                    <a16:rowId xmlns:a16="http://schemas.microsoft.com/office/drawing/2014/main" val="1182001177"/>
                  </a:ext>
                </a:extLst>
              </a:tr>
              <a:tr h="412892">
                <a:tc>
                  <a:txBody>
                    <a:bodyPr/>
                    <a:lstStyle/>
                    <a:p>
                      <a:pPr algn="ctr"/>
                      <a:r>
                        <a:rPr lang="en-GB" sz="1000" dirty="0" smtClean="0"/>
                        <a:t>Glacier</a:t>
                      </a:r>
                      <a:endParaRPr lang="en-GB" sz="1000" dirty="0"/>
                    </a:p>
                  </a:txBody>
                  <a:tcPr/>
                </a:tc>
                <a:tc>
                  <a:txBody>
                    <a:bodyPr/>
                    <a:lstStyle/>
                    <a:p>
                      <a:pPr algn="l"/>
                      <a:r>
                        <a:rPr lang="en-GB" sz="1000" b="0" i="0" kern="1200" dirty="0" smtClean="0">
                          <a:solidFill>
                            <a:schemeClr val="tx1"/>
                          </a:solidFill>
                          <a:effectLst/>
                          <a:latin typeface="+mn-lt"/>
                          <a:ea typeface="+mn-ea"/>
                          <a:cs typeface="+mn-cs"/>
                        </a:rPr>
                        <a:t>A slowly moving block or river of ice.</a:t>
                      </a:r>
                      <a:endParaRPr lang="en-GB" sz="1000" i="0" dirty="0"/>
                    </a:p>
                  </a:txBody>
                  <a:tcPr/>
                </a:tc>
                <a:extLst>
                  <a:ext uri="{0D108BD9-81ED-4DB2-BD59-A6C34878D82A}">
                    <a16:rowId xmlns:a16="http://schemas.microsoft.com/office/drawing/2014/main" val="3998611680"/>
                  </a:ext>
                </a:extLst>
              </a:tr>
              <a:tr h="412892">
                <a:tc>
                  <a:txBody>
                    <a:bodyPr/>
                    <a:lstStyle/>
                    <a:p>
                      <a:pPr algn="ctr"/>
                      <a:r>
                        <a:rPr lang="en-GB" sz="1000" dirty="0" smtClean="0"/>
                        <a:t>Extinct</a:t>
                      </a:r>
                      <a:endParaRPr lang="en-GB" sz="1000" dirty="0"/>
                    </a:p>
                  </a:txBody>
                  <a:tcPr/>
                </a:tc>
                <a:tc>
                  <a:txBody>
                    <a:bodyPr/>
                    <a:lstStyle/>
                    <a:p>
                      <a:pPr algn="l"/>
                      <a:r>
                        <a:rPr lang="en-GB" sz="1000" i="0" dirty="0" smtClean="0"/>
                        <a:t>A species</a:t>
                      </a:r>
                      <a:r>
                        <a:rPr lang="en-GB" sz="1000" i="0" baseline="0" dirty="0" smtClean="0"/>
                        <a:t> which is no longer alive in today’s world. </a:t>
                      </a:r>
                      <a:endParaRPr lang="en-GB" sz="1000" i="0" dirty="0"/>
                    </a:p>
                  </a:txBody>
                  <a:tcPr/>
                </a:tc>
                <a:extLst>
                  <a:ext uri="{0D108BD9-81ED-4DB2-BD59-A6C34878D82A}">
                    <a16:rowId xmlns:a16="http://schemas.microsoft.com/office/drawing/2014/main" val="3891053345"/>
                  </a:ext>
                </a:extLst>
              </a:tr>
              <a:tr h="388918">
                <a:tc>
                  <a:txBody>
                    <a:bodyPr/>
                    <a:lstStyle/>
                    <a:p>
                      <a:pPr algn="ctr"/>
                      <a:r>
                        <a:rPr lang="en-GB" sz="1000" dirty="0" smtClean="0"/>
                        <a:t>Past</a:t>
                      </a:r>
                      <a:endParaRPr lang="en-GB" sz="1000" dirty="0"/>
                    </a:p>
                  </a:txBody>
                  <a:tcPr/>
                </a:tc>
                <a:tc>
                  <a:txBody>
                    <a:bodyPr/>
                    <a:lstStyle/>
                    <a:p>
                      <a:pPr algn="l"/>
                      <a:r>
                        <a:rPr lang="en-GB" sz="1000" i="0" dirty="0" smtClean="0"/>
                        <a:t>When</a:t>
                      </a:r>
                      <a:r>
                        <a:rPr lang="en-GB" sz="1000" i="0" baseline="0" dirty="0" smtClean="0"/>
                        <a:t> something has happened before the time we are in.</a:t>
                      </a:r>
                      <a:endParaRPr lang="en-GB" sz="1000" i="0" dirty="0"/>
                    </a:p>
                  </a:txBody>
                  <a:tcPr/>
                </a:tc>
                <a:extLst>
                  <a:ext uri="{0D108BD9-81ED-4DB2-BD59-A6C34878D82A}">
                    <a16:rowId xmlns:a16="http://schemas.microsoft.com/office/drawing/2014/main" val="1575472341"/>
                  </a:ext>
                </a:extLst>
              </a:tr>
              <a:tr h="292542">
                <a:tc>
                  <a:txBody>
                    <a:bodyPr/>
                    <a:lstStyle/>
                    <a:p>
                      <a:pPr algn="ctr"/>
                      <a:r>
                        <a:rPr lang="en-GB" sz="1000" dirty="0" smtClean="0"/>
                        <a:t>Long ago</a:t>
                      </a:r>
                    </a:p>
                  </a:txBody>
                  <a:tcPr/>
                </a:tc>
                <a:tc>
                  <a:txBody>
                    <a:bodyPr/>
                    <a:lstStyle/>
                    <a:p>
                      <a:pPr algn="l"/>
                      <a:r>
                        <a:rPr lang="en-GB" sz="1000" i="0" dirty="0" smtClean="0"/>
                        <a:t>In the distant past.</a:t>
                      </a:r>
                      <a:endParaRPr lang="en-GB" sz="1000" i="0" dirty="0"/>
                    </a:p>
                  </a:txBody>
                  <a:tcPr/>
                </a:tc>
                <a:extLst>
                  <a:ext uri="{0D108BD9-81ED-4DB2-BD59-A6C34878D82A}">
                    <a16:rowId xmlns:a16="http://schemas.microsoft.com/office/drawing/2014/main" val="601739907"/>
                  </a:ext>
                </a:extLst>
              </a:tr>
              <a:tr h="370495">
                <a:tc>
                  <a:txBody>
                    <a:bodyPr/>
                    <a:lstStyle/>
                    <a:p>
                      <a:pPr algn="ctr"/>
                      <a:r>
                        <a:rPr lang="en-GB" sz="1000" dirty="0" smtClean="0"/>
                        <a:t>Change</a:t>
                      </a:r>
                      <a:endParaRPr lang="en-GB" sz="1000" dirty="0"/>
                    </a:p>
                  </a:txBody>
                  <a:tcPr/>
                </a:tc>
                <a:tc>
                  <a:txBody>
                    <a:bodyPr/>
                    <a:lstStyle/>
                    <a:p>
                      <a:pPr algn="l"/>
                      <a:r>
                        <a:rPr lang="en-GB" sz="1000" i="0" dirty="0" smtClean="0"/>
                        <a:t>The</a:t>
                      </a:r>
                      <a:r>
                        <a:rPr lang="en-GB" sz="1000" i="0" baseline="0" dirty="0" smtClean="0"/>
                        <a:t> process of becoming different. </a:t>
                      </a:r>
                      <a:endParaRPr lang="en-GB" sz="1000" i="0" dirty="0"/>
                    </a:p>
                  </a:txBody>
                  <a:tcPr/>
                </a:tc>
                <a:extLst>
                  <a:ext uri="{0D108BD9-81ED-4DB2-BD59-A6C34878D82A}">
                    <a16:rowId xmlns:a16="http://schemas.microsoft.com/office/drawing/2014/main" val="3112778261"/>
                  </a:ext>
                </a:extLst>
              </a:tr>
              <a:tr h="721568">
                <a:tc>
                  <a:txBody>
                    <a:bodyPr/>
                    <a:lstStyle/>
                    <a:p>
                      <a:pPr algn="ctr"/>
                      <a:r>
                        <a:rPr lang="en-GB" sz="1000" dirty="0" smtClean="0"/>
                        <a:t>Wholly Mammoth</a:t>
                      </a:r>
                      <a:endParaRPr lang="en-GB" sz="100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000" i="0" dirty="0" smtClean="0"/>
                        <a:t>Wholly mammoths were giant mammals that migrated across cold regions of the world.</a:t>
                      </a:r>
                      <a:endParaRPr lang="en-GB" sz="1000" b="0" i="0" kern="1200" dirty="0" smtClean="0">
                        <a:solidFill>
                          <a:schemeClr val="tx1"/>
                        </a:solidFill>
                        <a:effectLst/>
                        <a:latin typeface="+mn-lt"/>
                        <a:ea typeface="+mn-ea"/>
                        <a:cs typeface="+mn-cs"/>
                      </a:endParaRPr>
                    </a:p>
                    <a:p>
                      <a:pPr algn="l"/>
                      <a:endParaRPr lang="en-GB" sz="1000" i="0" dirty="0"/>
                    </a:p>
                  </a:txBody>
                  <a:tcPr/>
                </a:tc>
                <a:extLst>
                  <a:ext uri="{0D108BD9-81ED-4DB2-BD59-A6C34878D82A}">
                    <a16:rowId xmlns:a16="http://schemas.microsoft.com/office/drawing/2014/main" val="150604492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496724660"/>
              </p:ext>
            </p:extLst>
          </p:nvPr>
        </p:nvGraphicFramePr>
        <p:xfrm>
          <a:off x="134743" y="1067314"/>
          <a:ext cx="3155795" cy="5316223"/>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83340">
                <a:tc gridSpan="2">
                  <a:txBody>
                    <a:bodyPr/>
                    <a:lstStyle/>
                    <a:p>
                      <a:pPr algn="ctr"/>
                      <a:r>
                        <a:rPr lang="en-GB" b="1" dirty="0" smtClean="0"/>
                        <a:t>When?</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886345">
                <a:tc>
                  <a:txBody>
                    <a:bodyPr/>
                    <a:lstStyle/>
                    <a:p>
                      <a:r>
                        <a:rPr lang="en-GB" sz="1100" b="0" i="0" kern="1200" dirty="0" smtClean="0">
                          <a:solidFill>
                            <a:schemeClr val="tx1"/>
                          </a:solidFill>
                          <a:effectLst/>
                          <a:latin typeface="+mn-lt"/>
                          <a:ea typeface="+mn-ea"/>
                          <a:cs typeface="+mn-cs"/>
                        </a:rPr>
                        <a:t>2.58 million</a:t>
                      </a:r>
                      <a:r>
                        <a:rPr lang="en-GB" sz="1100" b="0" i="0" kern="1200" baseline="0" dirty="0" smtClean="0">
                          <a:solidFill>
                            <a:schemeClr val="tx1"/>
                          </a:solidFill>
                          <a:effectLst/>
                          <a:latin typeface="+mn-lt"/>
                          <a:ea typeface="+mn-ea"/>
                          <a:cs typeface="+mn-cs"/>
                        </a:rPr>
                        <a:t> years ago </a:t>
                      </a:r>
                      <a:endParaRPr lang="en-GB" sz="1100" dirty="0"/>
                    </a:p>
                  </a:txBody>
                  <a:tcPr/>
                </a:tc>
                <a:tc>
                  <a:txBody>
                    <a:bodyPr/>
                    <a:lstStyle/>
                    <a:p>
                      <a:r>
                        <a:rPr lang="en-GB" sz="1100" b="0" i="0" kern="1200" dirty="0" smtClean="0">
                          <a:solidFill>
                            <a:schemeClr val="tx1"/>
                          </a:solidFill>
                          <a:effectLst/>
                          <a:latin typeface="+mn-lt"/>
                          <a:ea typeface="+mn-ea"/>
                          <a:cs typeface="+mn-cs"/>
                        </a:rPr>
                        <a:t>The most recent ice age, officially known as the Quaternary ice age, began</a:t>
                      </a:r>
                      <a:r>
                        <a:rPr lang="en-GB" sz="1100" b="0" i="0" kern="1200" baseline="0" dirty="0" smtClean="0">
                          <a:solidFill>
                            <a:schemeClr val="tx1"/>
                          </a:solidFill>
                          <a:effectLst/>
                          <a:latin typeface="+mn-lt"/>
                          <a:ea typeface="+mn-ea"/>
                          <a:cs typeface="+mn-cs"/>
                        </a:rPr>
                        <a:t> </a:t>
                      </a:r>
                      <a:r>
                        <a:rPr lang="en-GB" sz="1100" b="0" i="0" kern="1200" dirty="0" smtClean="0">
                          <a:solidFill>
                            <a:schemeClr val="tx1"/>
                          </a:solidFill>
                          <a:effectLst/>
                          <a:latin typeface="+mn-lt"/>
                          <a:ea typeface="+mn-ea"/>
                          <a:cs typeface="+mn-cs"/>
                        </a:rPr>
                        <a:t>with the spread of </a:t>
                      </a:r>
                      <a:r>
                        <a:rPr lang="en-GB" sz="1100" b="1" i="0" kern="1200" dirty="0" smtClean="0">
                          <a:solidFill>
                            <a:schemeClr val="tx1"/>
                          </a:solidFill>
                          <a:effectLst/>
                          <a:latin typeface="+mn-lt"/>
                          <a:ea typeface="+mn-ea"/>
                          <a:cs typeface="+mn-cs"/>
                        </a:rPr>
                        <a:t>ice </a:t>
                      </a:r>
                      <a:r>
                        <a:rPr lang="en-GB" sz="1100" b="0" i="0" kern="1200" dirty="0" smtClean="0">
                          <a:solidFill>
                            <a:schemeClr val="tx1"/>
                          </a:solidFill>
                          <a:effectLst/>
                          <a:latin typeface="+mn-lt"/>
                          <a:ea typeface="+mn-ea"/>
                          <a:cs typeface="+mn-cs"/>
                        </a:rPr>
                        <a:t>sheets in the Northern Hemisphere.</a:t>
                      </a:r>
                    </a:p>
                  </a:txBody>
                  <a:tcPr/>
                </a:tc>
                <a:extLst>
                  <a:ext uri="{0D108BD9-81ED-4DB2-BD59-A6C34878D82A}">
                    <a16:rowId xmlns:a16="http://schemas.microsoft.com/office/drawing/2014/main" val="1862795563"/>
                  </a:ext>
                </a:extLst>
              </a:tr>
              <a:tr h="1685508">
                <a:tc>
                  <a:txBody>
                    <a:bodyPr/>
                    <a:lstStyle/>
                    <a:p>
                      <a:r>
                        <a:rPr lang="en-GB" sz="1100" dirty="0" smtClean="0"/>
                        <a:t>19,000 years ago</a:t>
                      </a:r>
                      <a:endParaRPr lang="en-GB" sz="1100" dirty="0"/>
                    </a:p>
                  </a:txBody>
                  <a:tcPr/>
                </a:tc>
                <a:tc>
                  <a:txBody>
                    <a:bodyPr/>
                    <a:lstStyle/>
                    <a:p>
                      <a:r>
                        <a:rPr lang="en-GB" sz="1100" dirty="0" smtClean="0"/>
                        <a:t>The Ice Age reaches it’s peak</a:t>
                      </a:r>
                      <a:r>
                        <a:rPr lang="en-GB" sz="1100" baseline="0" dirty="0" smtClean="0"/>
                        <a:t> . I</a:t>
                      </a:r>
                      <a:r>
                        <a:rPr lang="en-GB" sz="1100" b="0" i="0" kern="1200" dirty="0" smtClean="0">
                          <a:solidFill>
                            <a:schemeClr val="tx1"/>
                          </a:solidFill>
                          <a:effectLst/>
                          <a:latin typeface="+mn-lt"/>
                          <a:ea typeface="+mn-ea"/>
                          <a:cs typeface="+mn-cs"/>
                        </a:rPr>
                        <a:t>ce grew to more than 12,000 feet thick as sheets spread across Canada, Scandinavia, Russia and South America. Sea levels plunged more than 400 feet, while global temperatures dipped around 10 degrees Fahrenheit on average and up to 40 degrees in some areas.</a:t>
                      </a:r>
                      <a:endParaRPr lang="en-GB" sz="1100" dirty="0"/>
                    </a:p>
                  </a:txBody>
                  <a:tcPr/>
                </a:tc>
                <a:extLst>
                  <a:ext uri="{0D108BD9-81ED-4DB2-BD59-A6C34878D82A}">
                    <a16:rowId xmlns:a16="http://schemas.microsoft.com/office/drawing/2014/main" val="3790129666"/>
                  </a:ext>
                </a:extLst>
              </a:tr>
              <a:tr h="886345">
                <a:tc>
                  <a:txBody>
                    <a:bodyPr/>
                    <a:lstStyle/>
                    <a:p>
                      <a:r>
                        <a:rPr lang="en-GB" sz="1100" dirty="0" smtClean="0">
                          <a:latin typeface="+mn-lt"/>
                        </a:rPr>
                        <a:t>12,000 years ago </a:t>
                      </a:r>
                      <a:endParaRPr lang="en-GB" sz="1100" dirty="0">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0" i="0" dirty="0" smtClean="0">
                          <a:solidFill>
                            <a:srgbClr val="222222"/>
                          </a:solidFill>
                          <a:effectLst/>
                          <a:latin typeface="+mn-lt"/>
                        </a:rPr>
                        <a:t>Scientists have found</a:t>
                      </a:r>
                      <a:r>
                        <a:rPr lang="en-GB" sz="1100" b="0" i="0" baseline="0" dirty="0" smtClean="0">
                          <a:solidFill>
                            <a:srgbClr val="222222"/>
                          </a:solidFill>
                          <a:effectLst/>
                          <a:latin typeface="+mn-lt"/>
                        </a:rPr>
                        <a:t> evidence that there was a piece of land </a:t>
                      </a:r>
                      <a:r>
                        <a:rPr lang="en-GB" sz="1100" b="0" i="0" dirty="0" smtClean="0">
                          <a:solidFill>
                            <a:srgbClr val="222222"/>
                          </a:solidFill>
                          <a:effectLst/>
                          <a:latin typeface="+mn-lt"/>
                        </a:rPr>
                        <a:t>bridge between Britain and continental Europe.</a:t>
                      </a:r>
                      <a:r>
                        <a:rPr lang="en-GB" sz="1100" b="0" i="0" baseline="0" dirty="0" smtClean="0">
                          <a:solidFill>
                            <a:srgbClr val="222222"/>
                          </a:solidFill>
                          <a:effectLst/>
                          <a:latin typeface="+mn-lt"/>
                        </a:rPr>
                        <a:t> This has been called </a:t>
                      </a:r>
                      <a:r>
                        <a:rPr lang="en-GB" sz="1100" b="0" i="0" baseline="0" dirty="0" err="1" smtClean="0">
                          <a:solidFill>
                            <a:srgbClr val="222222"/>
                          </a:solidFill>
                          <a:effectLst/>
                          <a:latin typeface="+mn-lt"/>
                        </a:rPr>
                        <a:t>Doggerland</a:t>
                      </a:r>
                      <a:r>
                        <a:rPr lang="en-GB" sz="1100" b="0" i="0" baseline="0" dirty="0" smtClean="0">
                          <a:solidFill>
                            <a:srgbClr val="222222"/>
                          </a:solidFill>
                          <a:effectLst/>
                          <a:latin typeface="+mn-lt"/>
                        </a:rPr>
                        <a:t>. </a:t>
                      </a:r>
                      <a:endParaRPr lang="en-GB" sz="1100" dirty="0">
                        <a:latin typeface="+mn-lt"/>
                      </a:endParaRPr>
                    </a:p>
                  </a:txBody>
                  <a:tcPr/>
                </a:tc>
                <a:extLst>
                  <a:ext uri="{0D108BD9-81ED-4DB2-BD59-A6C34878D82A}">
                    <a16:rowId xmlns:a16="http://schemas.microsoft.com/office/drawing/2014/main" val="689411962"/>
                  </a:ext>
                </a:extLst>
              </a:tr>
              <a:tr h="42879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0" i="0" kern="1200" dirty="0" smtClean="0">
                          <a:solidFill>
                            <a:schemeClr val="tx1"/>
                          </a:solidFill>
                          <a:effectLst/>
                          <a:latin typeface="+mn-lt"/>
                          <a:ea typeface="+mn-ea"/>
                          <a:cs typeface="+mn-cs"/>
                        </a:rPr>
                        <a:t>10,000 years ago</a:t>
                      </a:r>
                      <a:endParaRPr lang="en-GB" sz="1100" dirty="0"/>
                    </a:p>
                  </a:txBody>
                  <a:tcPr/>
                </a:tc>
                <a:tc>
                  <a:txBody>
                    <a:bodyPr/>
                    <a:lstStyle/>
                    <a:p>
                      <a:r>
                        <a:rPr lang="en-GB" sz="1100" b="0" i="0" kern="1200" baseline="0" dirty="0" smtClean="0">
                          <a:solidFill>
                            <a:schemeClr val="tx1"/>
                          </a:solidFill>
                          <a:effectLst/>
                          <a:latin typeface="+mn-lt"/>
                          <a:ea typeface="+mn-ea"/>
                          <a:cs typeface="+mn-cs"/>
                        </a:rPr>
                        <a:t>The Ice Age begins to end as global temperatures rise. </a:t>
                      </a:r>
                    </a:p>
                  </a:txBody>
                  <a:tcPr/>
                </a:tc>
                <a:extLst>
                  <a:ext uri="{0D108BD9-81ED-4DB2-BD59-A6C34878D82A}">
                    <a16:rowId xmlns:a16="http://schemas.microsoft.com/office/drawing/2014/main" val="1769763709"/>
                  </a:ext>
                </a:extLst>
              </a:tr>
              <a:tr h="963127">
                <a:tc>
                  <a:txBody>
                    <a:bodyPr/>
                    <a:lstStyle/>
                    <a:p>
                      <a:r>
                        <a:rPr lang="en-GB" sz="1100" dirty="0" smtClean="0"/>
                        <a:t>Today</a:t>
                      </a:r>
                      <a:r>
                        <a:rPr lang="en-GB" sz="1100" baseline="0" dirty="0" smtClean="0"/>
                        <a:t> </a:t>
                      </a:r>
                      <a:endParaRPr lang="en-GB" sz="1100" dirty="0"/>
                    </a:p>
                  </a:txBody>
                  <a:tcPr/>
                </a:tc>
                <a:tc>
                  <a:txBody>
                    <a:bodyPr/>
                    <a:lstStyle/>
                    <a:p>
                      <a:r>
                        <a:rPr lang="en-GB" sz="1100" b="0" i="0" kern="1200" dirty="0" smtClean="0">
                          <a:solidFill>
                            <a:schemeClr val="tx1"/>
                          </a:solidFill>
                          <a:effectLst/>
                          <a:latin typeface="+mn-lt"/>
                          <a:ea typeface="+mn-ea"/>
                          <a:cs typeface="+mn-cs"/>
                        </a:rPr>
                        <a:t>By definition, we are currently in the</a:t>
                      </a:r>
                      <a:r>
                        <a:rPr lang="en-GB" sz="1100" b="0" i="0" kern="1200" baseline="0" dirty="0" smtClean="0">
                          <a:solidFill>
                            <a:schemeClr val="tx1"/>
                          </a:solidFill>
                          <a:effectLst/>
                          <a:latin typeface="+mn-lt"/>
                          <a:ea typeface="+mn-ea"/>
                          <a:cs typeface="+mn-cs"/>
                        </a:rPr>
                        <a:t> final </a:t>
                      </a:r>
                      <a:r>
                        <a:rPr lang="en-GB" sz="1100" b="0" i="0" kern="1200" dirty="0" smtClean="0">
                          <a:solidFill>
                            <a:schemeClr val="tx1"/>
                          </a:solidFill>
                          <a:effectLst/>
                          <a:latin typeface="+mn-lt"/>
                          <a:ea typeface="+mn-ea"/>
                          <a:cs typeface="+mn-cs"/>
                        </a:rPr>
                        <a:t>stages of this ice age! This</a:t>
                      </a:r>
                      <a:r>
                        <a:rPr lang="en-GB" sz="1100" b="0" i="0" kern="1200" baseline="0" dirty="0" smtClean="0">
                          <a:solidFill>
                            <a:schemeClr val="tx1"/>
                          </a:solidFill>
                          <a:effectLst/>
                          <a:latin typeface="+mn-lt"/>
                          <a:ea typeface="+mn-ea"/>
                          <a:cs typeface="+mn-cs"/>
                        </a:rPr>
                        <a:t> is because</a:t>
                      </a:r>
                      <a:r>
                        <a:rPr lang="en-GB" sz="1100" b="0" i="0" kern="1200" dirty="0" smtClean="0">
                          <a:solidFill>
                            <a:schemeClr val="tx1"/>
                          </a:solidFill>
                          <a:effectLst/>
                          <a:latin typeface="+mn-lt"/>
                          <a:ea typeface="+mn-ea"/>
                          <a:cs typeface="+mn-cs"/>
                        </a:rPr>
                        <a:t> the Antarctic and Greenland ice sheets remain intact despite moderate temperatures.</a:t>
                      </a:r>
                    </a:p>
                  </a:txBody>
                  <a:tcPr/>
                </a:tc>
                <a:extLst>
                  <a:ext uri="{0D108BD9-81ED-4DB2-BD59-A6C34878D82A}">
                    <a16:rowId xmlns:a16="http://schemas.microsoft.com/office/drawing/2014/main" val="889500207"/>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209390603"/>
              </p:ext>
            </p:extLst>
          </p:nvPr>
        </p:nvGraphicFramePr>
        <p:xfrm>
          <a:off x="3413430" y="8816484"/>
          <a:ext cx="3235996" cy="723900"/>
        </p:xfrm>
        <a:graphic>
          <a:graphicData uri="http://schemas.openxmlformats.org/drawingml/2006/table">
            <a:tbl>
              <a:tblPr firstRow="1" bandRow="1">
                <a:tableStyleId>{5940675A-B579-460E-94D1-54222C63F5DA}</a:tableStyleId>
              </a:tblPr>
              <a:tblGrid>
                <a:gridCol w="1017837">
                  <a:extLst>
                    <a:ext uri="{9D8B030D-6E8A-4147-A177-3AD203B41FA5}">
                      <a16:colId xmlns:a16="http://schemas.microsoft.com/office/drawing/2014/main" val="754516515"/>
                    </a:ext>
                  </a:extLst>
                </a:gridCol>
                <a:gridCol w="2218159">
                  <a:extLst>
                    <a:ext uri="{9D8B030D-6E8A-4147-A177-3AD203B41FA5}">
                      <a16:colId xmlns:a16="http://schemas.microsoft.com/office/drawing/2014/main" val="751772659"/>
                    </a:ext>
                  </a:extLst>
                </a:gridCol>
              </a:tblGrid>
              <a:tr h="258402">
                <a:tc gridSpan="2">
                  <a:txBody>
                    <a:bodyPr/>
                    <a:lstStyle/>
                    <a:p>
                      <a:pPr algn="ctr"/>
                      <a:r>
                        <a:rPr lang="en-GB" b="1" dirty="0" smtClean="0"/>
                        <a:t>Who?</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71039">
                <a:tc>
                  <a:txBody>
                    <a:bodyPr/>
                    <a:lstStyle/>
                    <a:p>
                      <a:pPr algn="ctr"/>
                      <a:r>
                        <a:rPr lang="en-GB" sz="1100" dirty="0" smtClean="0">
                          <a:latin typeface="+mn-lt"/>
                        </a:rPr>
                        <a:t>Cave</a:t>
                      </a:r>
                      <a:r>
                        <a:rPr lang="en-GB" sz="1100" baseline="0" dirty="0" smtClean="0">
                          <a:latin typeface="+mn-lt"/>
                        </a:rPr>
                        <a:t> Men </a:t>
                      </a:r>
                      <a:endParaRPr lang="en-GB" sz="1100" dirty="0">
                        <a:latin typeface="+mn-lt"/>
                      </a:endParaRPr>
                    </a:p>
                  </a:txBody>
                  <a:tcPr/>
                </a:tc>
                <a:tc>
                  <a:txBody>
                    <a:bodyPr/>
                    <a:lstStyle/>
                    <a:p>
                      <a:r>
                        <a:rPr lang="en-GB" sz="1100" dirty="0" smtClean="0">
                          <a:latin typeface="+mn-lt"/>
                        </a:rPr>
                        <a:t>Early prehistoric people who lived in caves</a:t>
                      </a:r>
                      <a:endParaRPr lang="en-GB" sz="1100" dirty="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944424026"/>
              </p:ext>
            </p:extLst>
          </p:nvPr>
        </p:nvGraphicFramePr>
        <p:xfrm>
          <a:off x="3382027" y="1164670"/>
          <a:ext cx="3254786" cy="2362200"/>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45765">
                <a:tc>
                  <a:txBody>
                    <a:bodyPr/>
                    <a:lstStyle/>
                    <a:p>
                      <a:pPr algn="ctr"/>
                      <a:r>
                        <a:rPr lang="en-GB" sz="1100" b="1" dirty="0" smtClean="0"/>
                        <a:t>Background Information </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828065">
                <a:tc>
                  <a:txBody>
                    <a:bodyPr/>
                    <a:lstStyle/>
                    <a:p>
                      <a:r>
                        <a:rPr lang="en-GB" sz="1100" b="0" i="1" kern="1200" dirty="0" smtClean="0">
                          <a:solidFill>
                            <a:schemeClr val="tx1"/>
                          </a:solidFill>
                          <a:effectLst/>
                          <a:latin typeface="+mn-lt"/>
                          <a:ea typeface="+mn-ea"/>
                          <a:cs typeface="+mn-cs"/>
                        </a:rPr>
                        <a:t>The last Ice Age was a period in Earth's</a:t>
                      </a:r>
                      <a:r>
                        <a:rPr lang="en-GB" sz="1100" b="0" i="1" kern="1200" baseline="0" dirty="0" smtClean="0">
                          <a:solidFill>
                            <a:schemeClr val="tx1"/>
                          </a:solidFill>
                          <a:effectLst/>
                          <a:latin typeface="+mn-lt"/>
                          <a:ea typeface="+mn-ea"/>
                          <a:cs typeface="+mn-cs"/>
                        </a:rPr>
                        <a:t> </a:t>
                      </a:r>
                      <a:r>
                        <a:rPr lang="en-GB" sz="1100" b="0" i="1" kern="1200" dirty="0" smtClean="0">
                          <a:solidFill>
                            <a:schemeClr val="tx1"/>
                          </a:solidFill>
                          <a:effectLst/>
                          <a:latin typeface="+mn-lt"/>
                          <a:ea typeface="+mn-ea"/>
                          <a:cs typeface="+mn-cs"/>
                        </a:rPr>
                        <a:t>history that started around 2.58 million years ago.</a:t>
                      </a:r>
                      <a:r>
                        <a:rPr lang="en-GB" sz="1100" b="0" i="1" kern="1200" baseline="0" dirty="0" smtClean="0">
                          <a:solidFill>
                            <a:schemeClr val="tx1"/>
                          </a:solidFill>
                          <a:effectLst/>
                          <a:latin typeface="+mn-lt"/>
                          <a:ea typeface="+mn-ea"/>
                          <a:cs typeface="+mn-cs"/>
                        </a:rPr>
                        <a:t> </a:t>
                      </a:r>
                      <a:r>
                        <a:rPr lang="en-GB" sz="1100" b="0" i="1" kern="1200" dirty="0" smtClean="0">
                          <a:solidFill>
                            <a:schemeClr val="tx1"/>
                          </a:solidFill>
                          <a:effectLst/>
                          <a:latin typeface="+mn-lt"/>
                          <a:ea typeface="+mn-ea"/>
                          <a:cs typeface="+mn-cs"/>
                        </a:rPr>
                        <a:t>The peak of the Ice Age is thought to be around 19,000 years ago, and the Ice Age ended around 10,000 years ago, although by definition we are still in</a:t>
                      </a:r>
                      <a:r>
                        <a:rPr lang="en-GB" sz="1100" b="0" i="1" kern="1200" baseline="0" dirty="0" smtClean="0">
                          <a:solidFill>
                            <a:schemeClr val="tx1"/>
                          </a:solidFill>
                          <a:effectLst/>
                          <a:latin typeface="+mn-lt"/>
                          <a:ea typeface="+mn-ea"/>
                          <a:cs typeface="+mn-cs"/>
                        </a:rPr>
                        <a:t> the final stages</a:t>
                      </a:r>
                      <a:r>
                        <a:rPr lang="en-GB" sz="1100" b="0" i="1" kern="1200" dirty="0" smtClean="0">
                          <a:solidFill>
                            <a:schemeClr val="tx1"/>
                          </a:solidFill>
                          <a:effectLst/>
                          <a:latin typeface="+mn-lt"/>
                          <a:ea typeface="+mn-ea"/>
                          <a:cs typeface="+mn-cs"/>
                        </a:rPr>
                        <a:t>. This was a time when the climate was much, much colder than it is today</a:t>
                      </a:r>
                      <a:r>
                        <a:rPr lang="en-GB" sz="1100" b="0" i="1" kern="1200" baseline="0" dirty="0" smtClean="0">
                          <a:solidFill>
                            <a:schemeClr val="tx1"/>
                          </a:solidFill>
                          <a:effectLst/>
                          <a:latin typeface="+mn-lt"/>
                          <a:ea typeface="+mn-ea"/>
                          <a:cs typeface="+mn-cs"/>
                        </a:rPr>
                        <a:t> and</a:t>
                      </a:r>
                      <a:r>
                        <a:rPr lang="en-GB" sz="1100" b="0" i="1" kern="1200" dirty="0" smtClean="0">
                          <a:solidFill>
                            <a:schemeClr val="tx1"/>
                          </a:solidFill>
                          <a:effectLst/>
                          <a:latin typeface="+mn-lt"/>
                          <a:ea typeface="+mn-ea"/>
                          <a:cs typeface="+mn-cs"/>
                        </a:rPr>
                        <a:t> much of the Earth's surface was covered in sheets of ice. It is estimated that about 1/3 of the Earth was covered in ice, and some of the ice sheets were up to a mile thick. Over the course of millions of years, scientists believe that the Earth has experienced at least five major ice ages.</a:t>
                      </a:r>
                      <a:r>
                        <a:rPr lang="en-GB" sz="1100" b="0" i="1" kern="1200" baseline="0" dirty="0" smtClean="0">
                          <a:solidFill>
                            <a:schemeClr val="tx1"/>
                          </a:solidFill>
                          <a:effectLst/>
                          <a:latin typeface="+mn-lt"/>
                          <a:ea typeface="+mn-ea"/>
                          <a:cs typeface="+mn-cs"/>
                        </a:rPr>
                        <a:t> </a:t>
                      </a:r>
                      <a:endParaRPr lang="en-GB" sz="1100" b="0" i="1"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8" name="Picture 7" descr="File:&lt;strong&gt;Woolly&lt;/strong&gt; &lt;strong&gt;mammoth&lt;/strong&gt;.jpg"/>
          <p:cNvPicPr>
            <a:picLocks noChangeAspect="1"/>
          </p:cNvPicPr>
          <p:nvPr/>
        </p:nvPicPr>
        <p:blipFill rotWithShape="1">
          <a:blip r:embed="rId3" cstate="print">
            <a:extLst>
              <a:ext uri="{28A0092B-C50C-407E-A947-70E740481C1C}">
                <a14:useLocalDpi xmlns:a14="http://schemas.microsoft.com/office/drawing/2010/main" val="0"/>
              </a:ext>
            </a:extLst>
          </a:blip>
          <a:srcRect l="33476" t="14831" b="10624"/>
          <a:stretch/>
        </p:blipFill>
        <p:spPr>
          <a:xfrm>
            <a:off x="1413510" y="8352306"/>
            <a:ext cx="1780680" cy="1325303"/>
          </a:xfrm>
          <a:prstGeom prst="rect">
            <a:avLst/>
          </a:prstGeom>
        </p:spPr>
      </p:pic>
      <p:pic>
        <p:nvPicPr>
          <p:cNvPr id="9" name="Picture 8" descr="Doggerland’s lost world shows melting glaciers have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993" y="6874715"/>
            <a:ext cx="2551307" cy="1477591"/>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147</TotalTime>
  <Words>306</Words>
  <Application>Microsoft Office PowerPoint</Application>
  <PresentationFormat>A4 Paper (210x297 mm)</PresentationFormat>
  <Paragraphs>48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Donnelly</cp:lastModifiedBy>
  <cp:revision>26</cp:revision>
  <dcterms:created xsi:type="dcterms:W3CDTF">2019-07-07T18:53:37Z</dcterms:created>
  <dcterms:modified xsi:type="dcterms:W3CDTF">2019-09-10T08:04:51Z</dcterms:modified>
</cp:coreProperties>
</file>