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</p:sldIdLst>
  <p:sldSz cy="9906000" cx="6858000"/>
  <p:notesSz cx="6858000" cy="9144000"/>
  <p:embeddedFontLst>
    <p:embeddedFont>
      <p:font typeface="Tahoma"/>
      <p:regular r:id="rId8"/>
      <p:bold r:id="rId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10" roundtripDataSignature="AMtx7mioNhxsRlaBZRwcGU2+eTTmjosEw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F7EEAC1-4A6B-41A5-97C9-D6D792AFD090}">
  <a:tblStyle styleId="{5F7EEAC1-4A6B-41A5-97C9-D6D792AFD090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12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10" Type="http://customschemas.google.com/relationships/presentationmetadata" Target="metadata"/><Relationship Id="rId9" Type="http://schemas.openxmlformats.org/officeDocument/2006/relationships/font" Target="fonts/Tahoma-bold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font" Target="fonts/Tahoma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2360613" y="1143000"/>
            <a:ext cx="2136775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2360613" y="1143000"/>
            <a:ext cx="2136775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61" name="Google Shape;61;p10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2" name="Google Shape;62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1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9" name="Google Shape;69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2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3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2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11" Type="http://schemas.openxmlformats.org/officeDocument/2006/relationships/image" Target="../media/image6.png"/><Relationship Id="rId10" Type="http://schemas.openxmlformats.org/officeDocument/2006/relationships/image" Target="../media/image8.png"/><Relationship Id="rId9" Type="http://schemas.openxmlformats.org/officeDocument/2006/relationships/image" Target="../media/image5.png"/><Relationship Id="rId5" Type="http://schemas.openxmlformats.org/officeDocument/2006/relationships/image" Target="../media/image7.png"/><Relationship Id="rId6" Type="http://schemas.openxmlformats.org/officeDocument/2006/relationships/image" Target="../media/image1.png"/><Relationship Id="rId7" Type="http://schemas.openxmlformats.org/officeDocument/2006/relationships/image" Target="../media/image2.png"/><Relationship Id="rId8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cap="flat" cmpd="sng" w="3810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Partnership Trust – Knowledge Organiser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90" name="Google Shape;90;p1"/>
          <p:cNvGraphicFramePr/>
          <p:nvPr/>
        </p:nvGraphicFramePr>
        <p:xfrm>
          <a:off x="100209" y="57674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{5F7EEAC1-4A6B-41A5-97C9-D6D792AFD090}</a:tableStyleId>
              </a:tblPr>
              <a:tblGrid>
                <a:gridCol w="1650300"/>
                <a:gridCol w="1650300"/>
                <a:gridCol w="1650300"/>
                <a:gridCol w="16503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Art Focus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Colour mixing 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Year 5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Autumn 2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1" name="Google Shape;91;p1"/>
          <p:cNvGraphicFramePr/>
          <p:nvPr/>
        </p:nvGraphicFramePr>
        <p:xfrm>
          <a:off x="2354580" y="834302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{5F7EEAC1-4A6B-41A5-97C9-D6D792AFD090}</a:tableStyleId>
              </a:tblPr>
              <a:tblGrid>
                <a:gridCol w="4346850"/>
              </a:tblGrid>
              <a:tr h="2638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Pictures and Diagrams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1348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2" name="Google Shape;92;p1"/>
          <p:cNvGraphicFramePr/>
          <p:nvPr/>
        </p:nvGraphicFramePr>
        <p:xfrm>
          <a:off x="66836" y="108356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{5F7EEAC1-4A6B-41A5-97C9-D6D792AFD090}</a:tableStyleId>
              </a:tblPr>
              <a:tblGrid>
                <a:gridCol w="665775"/>
                <a:gridCol w="3984550"/>
                <a:gridCol w="1984250"/>
              </a:tblGrid>
              <a:tr h="32910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Who? Famous Artists 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20855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u="none" cap="none" strike="noStrike">
                          <a:solidFill>
                            <a:schemeClr val="dk1"/>
                          </a:solidFill>
                        </a:rPr>
                        <a:t>Still life</a:t>
                      </a:r>
                      <a:endParaRPr sz="100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 still life  is a work of art depicting mostly inanimate subject matter.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Typically commonplace objects which are either natural (food, flowers, dead animals, plants, rocks, shells, etc.) or man-made (drinking glasses, books, vases, jewellery, coins, pipes, etc.)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With origins in the Middle Ages and Ancient Greco-Roman art, still-life painting emerged as a  genre  in Western painting by the late 16th century and has remained significant since then.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One advantage of the still-life art form is that it allows an artist a lot of freedom to experiment with the arrangement of elements within a composition of a painting.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Still life began with Dutch painting of the 16th and 17th centuries, and the English term </a:t>
                      </a:r>
                      <a:r>
                        <a:rPr b="0" i="1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still life</a:t>
                      </a: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derives from the Dutch word </a:t>
                      </a:r>
                      <a:r>
                        <a:rPr b="0" i="1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stilleven</a:t>
                      </a: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.</a:t>
                      </a:r>
                      <a:endParaRPr/>
                    </a:p>
                    <a:p>
                      <a:pPr indent="-1079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sz="1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26621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u="none" cap="none" strike="noStrike"/>
                        <a:t>Pablo Picasso</a:t>
                      </a:r>
                      <a:endParaRPr sz="10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1" i="1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Guernica</a:t>
                      </a: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is a world-famous painting by Pablo Picasso.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It is one of the world's greatest anti-war  paintings.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It is a very large painting (a mural) which shows the bombing of the Spanish town of Guernica in 1937 during the Spanish Civil War.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It shows how people, as well as animals, all suffer because of the tragedies of war.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painting soon became so famous that it was seen as a world symbol for peace. The fame of the painting helped to bring the Spanish Civil War to an end.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t/>
                      </a:r>
                      <a:endParaRPr b="0" sz="1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Blue Period</a:t>
                      </a:r>
                      <a:r>
                        <a:rPr b="0" i="0" lang="en-GB" sz="10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(1900-1904)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For four years he</a:t>
                      </a:r>
                      <a:r>
                        <a:rPr b="0" i="0" lang="en-GB" sz="1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p</a:t>
                      </a:r>
                      <a:r>
                        <a:rPr b="0" i="0" lang="en-GB" sz="1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ainted monochromatic</a:t>
                      </a:r>
                      <a:r>
                        <a:rPr b="0" i="0" lang="en-GB" sz="1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paintings </a:t>
                      </a:r>
                      <a:r>
                        <a:rPr b="0" i="0" lang="en-GB" sz="1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dominated by the colour </a:t>
                      </a:r>
                      <a:r>
                        <a:rPr b="1" i="0" lang="en-GB" sz="1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blue</a:t>
                      </a:r>
                      <a:r>
                        <a:rPr b="1" i="0" lang="en-GB" sz="1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and blue-green.</a:t>
                      </a:r>
                      <a:endParaRPr b="0" i="0" sz="10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Many of the subjects were sad and sombre looking.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He painted people with elongated features and faces.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b="0" i="0" lang="en-GB" sz="1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They are now some</a:t>
                      </a:r>
                      <a:r>
                        <a:rPr b="0" i="0" lang="en-GB" sz="1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of his most popular works.</a:t>
                      </a:r>
                      <a:endParaRPr sz="10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3" name="Google Shape;93;p1"/>
          <p:cNvGraphicFramePr/>
          <p:nvPr/>
        </p:nvGraphicFramePr>
        <p:xfrm>
          <a:off x="141809" y="638556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{5F7EEAC1-4A6B-41A5-97C9-D6D792AFD090}</a:tableStyleId>
              </a:tblPr>
              <a:tblGrid>
                <a:gridCol w="2135250"/>
              </a:tblGrid>
              <a:tr h="312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/>
                        <a:t>What? Key Skills</a:t>
                      </a:r>
                      <a:endParaRPr b="1" sz="1400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2289725"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GB" sz="1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study the work of other artists and talk about the techniques they have used.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GB" sz="1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experiment with approaches used by artists.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GB" sz="1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mix paints and create a palette based upon colours observed.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GB" sz="1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combine colour, use tonal qualities and texture to enhance shape and form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GB" sz="1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 develop a personal style of painting, drawing on the ideas and work of other artists.</a:t>
                      </a:r>
                      <a:endParaRPr/>
                    </a:p>
                    <a:p>
                      <a:pPr indent="-120650" lvl="0" marL="171450" marR="0" rtl="0"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800"/>
                        <a:buFont typeface="Arial"/>
                        <a:buNone/>
                      </a:pPr>
                      <a:r>
                        <a:t/>
                      </a:r>
                      <a:endParaRPr sz="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4" name="Google Shape;94;p1"/>
          <p:cNvGraphicFramePr/>
          <p:nvPr/>
        </p:nvGraphicFramePr>
        <p:xfrm>
          <a:off x="2354580" y="638556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{5F7EEAC1-4A6B-41A5-97C9-D6D792AFD090}</a:tableStyleId>
              </a:tblPr>
              <a:tblGrid>
                <a:gridCol w="842000"/>
                <a:gridCol w="1334050"/>
                <a:gridCol w="532850"/>
                <a:gridCol w="1643200"/>
              </a:tblGrid>
              <a:tr h="307225">
                <a:tc gridSpan="4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r>
                        <a:rPr b="1" lang="en-GB" sz="900"/>
                        <a:t>What</a:t>
                      </a:r>
                      <a:r>
                        <a:rPr b="1" lang="en-GB" sz="900"/>
                        <a:t>? Vocabulary</a:t>
                      </a:r>
                      <a:endParaRPr b="1" sz="900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  <a:tc hMerge="1"/>
                <a:tc hMerge="1"/>
              </a:tr>
              <a:tr h="454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Tahoma"/>
                          <a:ea typeface="Tahoma"/>
                          <a:cs typeface="Tahoma"/>
                          <a:sym typeface="Tahoma"/>
                        </a:rPr>
                        <a:t>monochrome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monochromatic object or image reflects colours in shades of limited colours or hues.</a:t>
                      </a:r>
                      <a:endParaRPr sz="900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Tahoma"/>
                          <a:ea typeface="Tahoma"/>
                          <a:cs typeface="Tahoma"/>
                          <a:sym typeface="Tahoma"/>
                        </a:rPr>
                        <a:t>View point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Tahoma"/>
                          <a:ea typeface="Tahoma"/>
                          <a:cs typeface="Tahoma"/>
                          <a:sym typeface="Tahoma"/>
                        </a:rPr>
                        <a:t>Is the spot (point)</a:t>
                      </a:r>
                      <a:r>
                        <a:rPr lang="en-GB" sz="900">
                          <a:latin typeface="Tahoma"/>
                          <a:ea typeface="Tahoma"/>
                          <a:cs typeface="Tahoma"/>
                          <a:sym typeface="Tahoma"/>
                        </a:rPr>
                        <a:t> from which the artist is looking at the scene.</a:t>
                      </a:r>
                      <a:endParaRPr sz="900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</a:tr>
              <a:tr h="454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Tahoma"/>
                          <a:ea typeface="Tahoma"/>
                          <a:cs typeface="Tahoma"/>
                          <a:sym typeface="Tahoma"/>
                        </a:rPr>
                        <a:t>hue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Tahoma"/>
                          <a:ea typeface="Tahoma"/>
                          <a:cs typeface="Tahoma"/>
                          <a:sym typeface="Tahoma"/>
                        </a:rPr>
                        <a:t>A</a:t>
                      </a:r>
                      <a:r>
                        <a:rPr lang="en-GB" sz="900">
                          <a:latin typeface="Tahoma"/>
                          <a:ea typeface="Tahoma"/>
                          <a:cs typeface="Tahoma"/>
                          <a:sym typeface="Tahoma"/>
                        </a:rPr>
                        <a:t> shade of a colour e.g. sky blue.</a:t>
                      </a:r>
                      <a:endParaRPr sz="900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Tahoma"/>
                          <a:ea typeface="Tahoma"/>
                          <a:cs typeface="Tahoma"/>
                          <a:sym typeface="Tahoma"/>
                        </a:rPr>
                        <a:t>Tints, tones and shades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Tahoma"/>
                          <a:ea typeface="Tahoma"/>
                          <a:cs typeface="Tahoma"/>
                          <a:sym typeface="Tahoma"/>
                        </a:rPr>
                        <a:t>Tints</a:t>
                      </a:r>
                      <a:r>
                        <a:rPr lang="en-GB" sz="900">
                          <a:latin typeface="Tahoma"/>
                          <a:ea typeface="Tahoma"/>
                          <a:cs typeface="Tahoma"/>
                          <a:sym typeface="Tahoma"/>
                        </a:rPr>
                        <a:t> – add some amounts of white to a colour.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Tahoma"/>
                          <a:ea typeface="Tahoma"/>
                          <a:cs typeface="Tahoma"/>
                          <a:sym typeface="Tahoma"/>
                        </a:rPr>
                        <a:t>Tones- add small amount of colour to grey.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Tahoma"/>
                          <a:ea typeface="Tahoma"/>
                          <a:cs typeface="Tahoma"/>
                          <a:sym typeface="Tahoma"/>
                        </a:rPr>
                        <a:t>Shades- add small amounts of black to a colour. </a:t>
                      </a:r>
                      <a:endParaRPr sz="900">
                        <a:latin typeface="Tahoma"/>
                        <a:ea typeface="Tahoma"/>
                        <a:cs typeface="Tahoma"/>
                        <a:sym typeface="Tahoma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95" name="Google Shape;9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31564" y="9074379"/>
            <a:ext cx="1023232" cy="658179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00972" y="8714033"/>
            <a:ext cx="970902" cy="101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39575" y="8987324"/>
            <a:ext cx="1306995" cy="71406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496652" y="4931841"/>
            <a:ext cx="2319974" cy="1065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102561" y="5238892"/>
            <a:ext cx="609547" cy="907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806440" y="5224853"/>
            <a:ext cx="628214" cy="904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4817580" y="1504742"/>
            <a:ext cx="683391" cy="867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4955696" y="2447413"/>
            <a:ext cx="1512826" cy="828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5603185" y="1636651"/>
            <a:ext cx="1021892" cy="5531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2019-07-07T18:53:37Z</dcterms:created>
  <dc:creator>Mr M Koziol</dc:creator>
</cp:coreProperties>
</file>