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326" autoAdjust="0"/>
  </p:normalViewPr>
  <p:slideViewPr>
    <p:cSldViewPr snapToGrid="0">
      <p:cViewPr varScale="1">
        <p:scale>
          <a:sx n="66" d="100"/>
          <a:sy n="66" d="100"/>
        </p:scale>
        <p:origin x="2434" y="48"/>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26/05/2021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26/05/2021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26/05/2021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26/05/2021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26/05/2021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26/05/2021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26/05/2021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26/05/2021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26/05/2021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26/05/2021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26/05/2021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26/05/2021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jpe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8487" y="96151"/>
            <a:ext cx="6601216" cy="369332"/>
          </a:xfrm>
          <a:prstGeom prst="rect">
            <a:avLst/>
          </a:prstGeom>
          <a:noFill/>
          <a:ln w="38100">
            <a:solidFill>
              <a:srgbClr val="00B050"/>
            </a:solidFill>
          </a:ln>
        </p:spPr>
        <p:txBody>
          <a:bodyPr wrap="square" rtlCol="0">
            <a:spAutoFit/>
          </a:bodyPr>
          <a:lstStyle/>
          <a:p>
            <a:pPr algn="ctr"/>
            <a:r>
              <a:rPr lang="en-GB" dirty="0" smtClean="0"/>
              <a:t>Spring Trust Academy – Knowledge Organiser</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2623009838"/>
              </p:ext>
            </p:extLst>
          </p:nvPr>
        </p:nvGraphicFramePr>
        <p:xfrm>
          <a:off x="100209" y="576743"/>
          <a:ext cx="6601216" cy="370840"/>
        </p:xfrm>
        <a:graphic>
          <a:graphicData uri="http://schemas.openxmlformats.org/drawingml/2006/table">
            <a:tbl>
              <a:tblPr firstRow="1" bandRow="1">
                <a:tableStyleId>{5940675A-B579-460E-94D1-54222C63F5DA}</a:tableStyleId>
              </a:tblPr>
              <a:tblGrid>
                <a:gridCol w="2064257">
                  <a:extLst>
                    <a:ext uri="{9D8B030D-6E8A-4147-A177-3AD203B41FA5}">
                      <a16:colId xmlns:a16="http://schemas.microsoft.com/office/drawing/2014/main" val="960009268"/>
                    </a:ext>
                  </a:extLst>
                </a:gridCol>
                <a:gridCol w="2210764">
                  <a:extLst>
                    <a:ext uri="{9D8B030D-6E8A-4147-A177-3AD203B41FA5}">
                      <a16:colId xmlns:a16="http://schemas.microsoft.com/office/drawing/2014/main" val="770037360"/>
                    </a:ext>
                  </a:extLst>
                </a:gridCol>
                <a:gridCol w="2326195">
                  <a:extLst>
                    <a:ext uri="{9D8B030D-6E8A-4147-A177-3AD203B41FA5}">
                      <a16:colId xmlns:a16="http://schemas.microsoft.com/office/drawing/2014/main" val="3879841513"/>
                    </a:ext>
                  </a:extLst>
                </a:gridCol>
              </a:tblGrid>
              <a:tr h="370840">
                <a:tc>
                  <a:txBody>
                    <a:bodyPr/>
                    <a:lstStyle/>
                    <a:p>
                      <a:pPr algn="ctr"/>
                      <a:r>
                        <a:rPr lang="en-GB" b="1" baseline="0" dirty="0" smtClean="0"/>
                        <a:t>Art Focus</a:t>
                      </a:r>
                      <a:endParaRPr lang="en-GB" b="1" dirty="0"/>
                    </a:p>
                  </a:txBody>
                  <a:tcPr/>
                </a:tc>
                <a:tc>
                  <a:txBody>
                    <a:bodyPr/>
                    <a:lstStyle/>
                    <a:p>
                      <a:pPr algn="ctr"/>
                      <a:r>
                        <a:rPr lang="en-GB" b="1" dirty="0" smtClean="0"/>
                        <a:t>Drawing</a:t>
                      </a:r>
                      <a:endParaRPr lang="en-GB" b="1" dirty="0"/>
                    </a:p>
                  </a:txBody>
                  <a:tcPr>
                    <a:solidFill>
                      <a:srgbClr val="FFFF00"/>
                    </a:solidFill>
                  </a:tcPr>
                </a:tc>
                <a:tc>
                  <a:txBody>
                    <a:bodyPr/>
                    <a:lstStyle/>
                    <a:p>
                      <a:pPr algn="ctr"/>
                      <a:r>
                        <a:rPr lang="en-GB" b="1" dirty="0" smtClean="0"/>
                        <a:t>Year</a:t>
                      </a:r>
                      <a:r>
                        <a:rPr lang="en-GB" b="1" baseline="0" dirty="0" smtClean="0"/>
                        <a:t> 6</a:t>
                      </a:r>
                      <a:endParaRPr lang="en-GB" b="1" dirty="0"/>
                    </a:p>
                  </a:txBody>
                  <a:tcPr/>
                </a:tc>
                <a:extLst>
                  <a:ext uri="{0D108BD9-81ED-4DB2-BD59-A6C34878D82A}">
                    <a16:rowId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649569148"/>
              </p:ext>
            </p:extLst>
          </p:nvPr>
        </p:nvGraphicFramePr>
        <p:xfrm>
          <a:off x="2736279" y="7664523"/>
          <a:ext cx="3943424" cy="2083911"/>
        </p:xfrm>
        <a:graphic>
          <a:graphicData uri="http://schemas.openxmlformats.org/drawingml/2006/table">
            <a:tbl>
              <a:tblPr firstRow="1" bandRow="1">
                <a:tableStyleId>{5940675A-B579-460E-94D1-54222C63F5DA}</a:tableStyleId>
              </a:tblPr>
              <a:tblGrid>
                <a:gridCol w="3943424">
                  <a:extLst>
                    <a:ext uri="{9D8B030D-6E8A-4147-A177-3AD203B41FA5}">
                      <a16:colId xmlns:a16="http://schemas.microsoft.com/office/drawing/2014/main" val="754516515"/>
                    </a:ext>
                  </a:extLst>
                </a:gridCol>
              </a:tblGrid>
              <a:tr h="540564">
                <a:tc>
                  <a:txBody>
                    <a:bodyPr/>
                    <a:lstStyle/>
                    <a:p>
                      <a:pPr algn="ctr"/>
                      <a:r>
                        <a:rPr lang="en-GB" b="1" dirty="0" smtClean="0"/>
                        <a:t>Pictures and Diagrams</a:t>
                      </a: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1543347">
                <a:tc>
                  <a:txBody>
                    <a:bodyPr/>
                    <a:lstStyle/>
                    <a:p>
                      <a:pPr marL="0" indent="0">
                        <a:buFont typeface="Arial" panose="020B0604020202020204" pitchFamily="34" charset="0"/>
                        <a:buNone/>
                      </a:pPr>
                      <a:endParaRPr lang="en-GB" sz="1100" dirty="0" smtClean="0"/>
                    </a:p>
                  </a:txBody>
                  <a:tcPr/>
                </a:tc>
                <a:extLst>
                  <a:ext uri="{0D108BD9-81ED-4DB2-BD59-A6C34878D82A}">
                    <a16:rowId xmlns:a16="http://schemas.microsoft.com/office/drawing/2014/main" val="12089278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971743922"/>
              </p:ext>
            </p:extLst>
          </p:nvPr>
        </p:nvGraphicFramePr>
        <p:xfrm>
          <a:off x="138217" y="5736766"/>
          <a:ext cx="2513738" cy="3973573"/>
        </p:xfrm>
        <a:graphic>
          <a:graphicData uri="http://schemas.openxmlformats.org/drawingml/2006/table">
            <a:tbl>
              <a:tblPr firstRow="1" bandRow="1">
                <a:tableStyleId>{5940675A-B579-460E-94D1-54222C63F5DA}</a:tableStyleId>
              </a:tblPr>
              <a:tblGrid>
                <a:gridCol w="936111">
                  <a:extLst>
                    <a:ext uri="{9D8B030D-6E8A-4147-A177-3AD203B41FA5}">
                      <a16:colId xmlns:a16="http://schemas.microsoft.com/office/drawing/2014/main" val="754516515"/>
                    </a:ext>
                  </a:extLst>
                </a:gridCol>
                <a:gridCol w="1577627">
                  <a:extLst>
                    <a:ext uri="{9D8B030D-6E8A-4147-A177-3AD203B41FA5}">
                      <a16:colId xmlns:a16="http://schemas.microsoft.com/office/drawing/2014/main" val="1126776701"/>
                    </a:ext>
                  </a:extLst>
                </a:gridCol>
              </a:tblGrid>
              <a:tr h="288889">
                <a:tc gridSpan="2">
                  <a:txBody>
                    <a:bodyPr/>
                    <a:lstStyle/>
                    <a:p>
                      <a:pPr algn="ctr"/>
                      <a:r>
                        <a:rPr lang="en-GB" b="1" baseline="0" dirty="0" smtClean="0"/>
                        <a:t>What? Key vocab</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414815">
                <a:tc>
                  <a:txBody>
                    <a:bodyPr/>
                    <a:lstStyle/>
                    <a:p>
                      <a:pPr algn="ctr"/>
                      <a:r>
                        <a:rPr lang="en-GB" sz="1100" dirty="0" smtClean="0"/>
                        <a:t>Illustrator</a:t>
                      </a:r>
                      <a:endParaRPr lang="en-GB" sz="1100" dirty="0"/>
                    </a:p>
                  </a:txBody>
                  <a:tcPr/>
                </a:tc>
                <a:tc>
                  <a:txBody>
                    <a:bodyPr/>
                    <a:lstStyle/>
                    <a:p>
                      <a:r>
                        <a:rPr lang="en-GB" sz="1100" b="0" i="0" kern="1200" dirty="0" smtClean="0">
                          <a:solidFill>
                            <a:schemeClr val="tx1"/>
                          </a:solidFill>
                          <a:effectLst/>
                          <a:latin typeface="+mn-lt"/>
                          <a:ea typeface="+mn-ea"/>
                          <a:cs typeface="+mn-cs"/>
                        </a:rPr>
                        <a:t>Draws/ creates pictures for various publications.</a:t>
                      </a:r>
                      <a:endParaRPr lang="en-GB" sz="1100" b="0" i="0" kern="1200" dirty="0">
                        <a:solidFill>
                          <a:schemeClr val="tx1"/>
                        </a:solidFill>
                        <a:effectLst/>
                        <a:latin typeface="+mn-lt"/>
                        <a:ea typeface="+mn-ea"/>
                        <a:cs typeface="+mn-cs"/>
                      </a:endParaRPr>
                    </a:p>
                  </a:txBody>
                  <a:tcPr/>
                </a:tc>
                <a:extLst>
                  <a:ext uri="{0D108BD9-81ED-4DB2-BD59-A6C34878D82A}">
                    <a16:rowId xmlns:a16="http://schemas.microsoft.com/office/drawing/2014/main" val="689411962"/>
                  </a:ext>
                </a:extLst>
              </a:tr>
              <a:tr h="251852">
                <a:tc>
                  <a:txBody>
                    <a:bodyPr/>
                    <a:lstStyle/>
                    <a:p>
                      <a:pPr algn="ctr"/>
                      <a:r>
                        <a:rPr lang="en-GB" sz="1100" dirty="0" smtClean="0"/>
                        <a:t>Cartoonist</a:t>
                      </a:r>
                      <a:endParaRPr lang="en-GB" sz="1100" dirty="0"/>
                    </a:p>
                  </a:txBody>
                  <a:tcPr/>
                </a:tc>
                <a:tc>
                  <a:txBody>
                    <a:bodyPr/>
                    <a:lstStyle/>
                    <a:p>
                      <a:pPr algn="ctr"/>
                      <a:r>
                        <a:rPr lang="en-GB" sz="1100" dirty="0" smtClean="0"/>
                        <a:t>Draws cartoons</a:t>
                      </a:r>
                      <a:endParaRPr lang="en-GB" sz="1100" dirty="0"/>
                    </a:p>
                  </a:txBody>
                  <a:tcPr/>
                </a:tc>
                <a:extLst>
                  <a:ext uri="{0D108BD9-81ED-4DB2-BD59-A6C34878D82A}">
                    <a16:rowId xmlns:a16="http://schemas.microsoft.com/office/drawing/2014/main" val="4087553708"/>
                  </a:ext>
                </a:extLst>
              </a:tr>
              <a:tr h="414815">
                <a:tc>
                  <a:txBody>
                    <a:bodyPr/>
                    <a:lstStyle/>
                    <a:p>
                      <a:pPr algn="ctr"/>
                      <a:r>
                        <a:rPr lang="en-GB" sz="1100" dirty="0" smtClean="0"/>
                        <a:t>Manga</a:t>
                      </a:r>
                      <a:endParaRPr lang="en-GB" sz="1100" dirty="0"/>
                    </a:p>
                  </a:txBody>
                  <a:tcPr/>
                </a:tc>
                <a:tc>
                  <a:txBody>
                    <a:bodyPr/>
                    <a:lstStyle/>
                    <a:p>
                      <a:pPr algn="ctr"/>
                      <a:r>
                        <a:rPr lang="en-GB" sz="1100" dirty="0" smtClean="0"/>
                        <a:t>A style of Japanese comic book</a:t>
                      </a:r>
                      <a:endParaRPr lang="en-GB" sz="1100" dirty="0"/>
                    </a:p>
                  </a:txBody>
                  <a:tcPr/>
                </a:tc>
                <a:extLst>
                  <a:ext uri="{0D108BD9-81ED-4DB2-BD59-A6C34878D82A}">
                    <a16:rowId xmlns:a16="http://schemas.microsoft.com/office/drawing/2014/main" val="3574359104"/>
                  </a:ext>
                </a:extLst>
              </a:tr>
              <a:tr h="414815">
                <a:tc>
                  <a:txBody>
                    <a:bodyPr/>
                    <a:lstStyle/>
                    <a:p>
                      <a:pPr algn="ctr"/>
                      <a:r>
                        <a:rPr lang="en-GB" sz="1100" dirty="0" smtClean="0"/>
                        <a:t>Viewfinder</a:t>
                      </a:r>
                      <a:endParaRPr lang="en-GB" sz="1100" dirty="0"/>
                    </a:p>
                  </a:txBody>
                  <a:tcPr/>
                </a:tc>
                <a:tc>
                  <a:txBody>
                    <a:bodyPr/>
                    <a:lstStyle/>
                    <a:p>
                      <a:pPr algn="ctr"/>
                      <a:r>
                        <a:rPr lang="en-GB" sz="1100" dirty="0" smtClean="0"/>
                        <a:t>Used to frame/ focus on a picture/or part of </a:t>
                      </a:r>
                      <a:endParaRPr lang="en-GB" sz="1100" dirty="0"/>
                    </a:p>
                  </a:txBody>
                  <a:tcPr/>
                </a:tc>
                <a:extLst>
                  <a:ext uri="{0D108BD9-81ED-4DB2-BD59-A6C34878D82A}">
                    <a16:rowId xmlns:a16="http://schemas.microsoft.com/office/drawing/2014/main" val="99048431"/>
                  </a:ext>
                </a:extLst>
              </a:tr>
              <a:tr h="262633">
                <a:tc>
                  <a:txBody>
                    <a:bodyPr/>
                    <a:lstStyle/>
                    <a:p>
                      <a:pPr algn="ctr"/>
                      <a:r>
                        <a:rPr lang="en-GB" sz="1100" dirty="0" smtClean="0"/>
                        <a:t>Dimension</a:t>
                      </a:r>
                      <a:endParaRPr lang="en-GB" sz="1100" dirty="0"/>
                    </a:p>
                  </a:txBody>
                  <a:tcPr/>
                </a:tc>
                <a:tc>
                  <a:txBody>
                    <a:bodyPr/>
                    <a:lstStyle/>
                    <a:p>
                      <a:pPr algn="ctr"/>
                      <a:r>
                        <a:rPr lang="en-GB" sz="1100" dirty="0" smtClean="0"/>
                        <a:t>3d aspects of something </a:t>
                      </a:r>
                      <a:endParaRPr lang="en-GB" sz="1100" dirty="0"/>
                    </a:p>
                  </a:txBody>
                  <a:tcPr/>
                </a:tc>
                <a:extLst>
                  <a:ext uri="{0D108BD9-81ED-4DB2-BD59-A6C34878D82A}">
                    <a16:rowId xmlns:a16="http://schemas.microsoft.com/office/drawing/2014/main" val="1821700916"/>
                  </a:ext>
                </a:extLst>
              </a:tr>
              <a:tr h="414815">
                <a:tc>
                  <a:txBody>
                    <a:bodyPr/>
                    <a:lstStyle/>
                    <a:p>
                      <a:pPr algn="ctr"/>
                      <a:r>
                        <a:rPr lang="en-GB" sz="1100" dirty="0" smtClean="0"/>
                        <a:t>Perspective</a:t>
                      </a:r>
                      <a:endParaRPr lang="en-GB" sz="1100" dirty="0"/>
                    </a:p>
                  </a:txBody>
                  <a:tcPr/>
                </a:tc>
                <a:tc>
                  <a:txBody>
                    <a:bodyPr/>
                    <a:lstStyle/>
                    <a:p>
                      <a:pPr algn="ctr"/>
                      <a:r>
                        <a:rPr lang="en-GB" sz="1100" b="0" i="0" kern="1200" dirty="0" smtClean="0">
                          <a:solidFill>
                            <a:schemeClr val="tx1"/>
                          </a:solidFill>
                          <a:effectLst/>
                          <a:latin typeface="+mn-lt"/>
                          <a:ea typeface="+mn-ea"/>
                          <a:cs typeface="+mn-cs"/>
                        </a:rPr>
                        <a:t>Giving a 3d impression on a 2d surface</a:t>
                      </a:r>
                      <a:endParaRPr lang="en-GB" sz="1000" dirty="0"/>
                    </a:p>
                  </a:txBody>
                  <a:tcPr/>
                </a:tc>
                <a:extLst>
                  <a:ext uri="{0D108BD9-81ED-4DB2-BD59-A6C34878D82A}">
                    <a16:rowId xmlns:a16="http://schemas.microsoft.com/office/drawing/2014/main" val="2444808175"/>
                  </a:ext>
                </a:extLst>
              </a:tr>
              <a:tr h="577778">
                <a:tc>
                  <a:txBody>
                    <a:bodyPr/>
                    <a:lstStyle/>
                    <a:p>
                      <a:pPr algn="ctr"/>
                      <a:r>
                        <a:rPr lang="en-GB" sz="1100" dirty="0" smtClean="0"/>
                        <a:t>Proportion</a:t>
                      </a:r>
                      <a:endParaRPr lang="en-GB" sz="1100" dirty="0"/>
                    </a:p>
                  </a:txBody>
                  <a:tcPr/>
                </a:tc>
                <a:tc>
                  <a:txBody>
                    <a:bodyPr/>
                    <a:lstStyle/>
                    <a:p>
                      <a:pPr algn="ctr"/>
                      <a:r>
                        <a:rPr lang="en-GB" sz="1100" b="0" i="0" kern="1200" dirty="0" smtClean="0">
                          <a:solidFill>
                            <a:schemeClr val="tx1"/>
                          </a:solidFill>
                          <a:effectLst/>
                          <a:latin typeface="+mn-lt"/>
                          <a:ea typeface="+mn-ea"/>
                          <a:cs typeface="+mn-cs"/>
                        </a:rPr>
                        <a:t>The relationship of one thing to another in terms of quantity etc.</a:t>
                      </a:r>
                      <a:endParaRPr lang="en-GB" sz="1100" dirty="0">
                        <a:latin typeface="+mn-lt"/>
                      </a:endParaRPr>
                    </a:p>
                  </a:txBody>
                  <a:tcPr/>
                </a:tc>
                <a:extLst>
                  <a:ext uri="{0D108BD9-81ED-4DB2-BD59-A6C34878D82A}">
                    <a16:rowId xmlns:a16="http://schemas.microsoft.com/office/drawing/2014/main" val="3488245877"/>
                  </a:ext>
                </a:extLst>
              </a:tr>
              <a:tr h="414815">
                <a:tc>
                  <a:txBody>
                    <a:bodyPr/>
                    <a:lstStyle/>
                    <a:p>
                      <a:pPr algn="ctr"/>
                      <a:r>
                        <a:rPr lang="en-GB" sz="1100" dirty="0" smtClean="0"/>
                        <a:t>Frame</a:t>
                      </a:r>
                      <a:endParaRPr lang="en-GB" sz="1100" dirty="0"/>
                    </a:p>
                  </a:txBody>
                  <a:tcPr/>
                </a:tc>
                <a:tc>
                  <a:txBody>
                    <a:bodyPr/>
                    <a:lstStyle/>
                    <a:p>
                      <a:pPr algn="ctr"/>
                      <a:r>
                        <a:rPr lang="en-GB" sz="1100" dirty="0" smtClean="0"/>
                        <a:t>Rigid structure that surrounds a picture</a:t>
                      </a:r>
                      <a:endParaRPr lang="en-GB" sz="1100" dirty="0"/>
                    </a:p>
                  </a:txBody>
                  <a:tcPr/>
                </a:tc>
                <a:extLst>
                  <a:ext uri="{0D108BD9-81ED-4DB2-BD59-A6C34878D82A}">
                    <a16:rowId xmlns:a16="http://schemas.microsoft.com/office/drawing/2014/main" val="3124354602"/>
                  </a:ext>
                </a:extLst>
              </a:tr>
              <a:tr h="414815">
                <a:tc>
                  <a:txBody>
                    <a:bodyPr/>
                    <a:lstStyle/>
                    <a:p>
                      <a:pPr algn="ctr"/>
                      <a:r>
                        <a:rPr lang="en-GB" sz="1100" dirty="0" smtClean="0"/>
                        <a:t>Distance</a:t>
                      </a:r>
                      <a:endParaRPr lang="en-GB" sz="1100" dirty="0"/>
                    </a:p>
                  </a:txBody>
                  <a:tcPr/>
                </a:tc>
                <a:tc>
                  <a:txBody>
                    <a:bodyPr/>
                    <a:lstStyle/>
                    <a:p>
                      <a:pPr algn="ctr"/>
                      <a:r>
                        <a:rPr lang="en-GB" sz="1100" dirty="0" smtClean="0"/>
                        <a:t>The length of space between two points</a:t>
                      </a:r>
                      <a:endParaRPr lang="en-GB" sz="1100" dirty="0"/>
                    </a:p>
                  </a:txBody>
                  <a:tcPr/>
                </a:tc>
                <a:extLst>
                  <a:ext uri="{0D108BD9-81ED-4DB2-BD59-A6C34878D82A}">
                    <a16:rowId xmlns:a16="http://schemas.microsoft.com/office/drawing/2014/main" val="594583041"/>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805544537"/>
              </p:ext>
            </p:extLst>
          </p:nvPr>
        </p:nvGraphicFramePr>
        <p:xfrm>
          <a:off x="116494" y="1015099"/>
          <a:ext cx="6563208" cy="3661330"/>
        </p:xfrm>
        <a:graphic>
          <a:graphicData uri="http://schemas.openxmlformats.org/drawingml/2006/table">
            <a:tbl>
              <a:tblPr firstRow="1" bandRow="1">
                <a:tableStyleId>{5940675A-B579-460E-94D1-54222C63F5DA}</a:tableStyleId>
              </a:tblPr>
              <a:tblGrid>
                <a:gridCol w="844205">
                  <a:extLst>
                    <a:ext uri="{9D8B030D-6E8A-4147-A177-3AD203B41FA5}">
                      <a16:colId xmlns:a16="http://schemas.microsoft.com/office/drawing/2014/main" val="754516515"/>
                    </a:ext>
                  </a:extLst>
                </a:gridCol>
                <a:gridCol w="4629873">
                  <a:extLst>
                    <a:ext uri="{9D8B030D-6E8A-4147-A177-3AD203B41FA5}">
                      <a16:colId xmlns:a16="http://schemas.microsoft.com/office/drawing/2014/main" val="751772659"/>
                    </a:ext>
                  </a:extLst>
                </a:gridCol>
                <a:gridCol w="1089130">
                  <a:extLst>
                    <a:ext uri="{9D8B030D-6E8A-4147-A177-3AD203B41FA5}">
                      <a16:colId xmlns:a16="http://schemas.microsoft.com/office/drawing/2014/main" val="3721572582"/>
                    </a:ext>
                  </a:extLst>
                </a:gridCol>
              </a:tblGrid>
              <a:tr h="262199">
                <a:tc gridSpan="2">
                  <a:txBody>
                    <a:bodyPr/>
                    <a:lstStyle/>
                    <a:p>
                      <a:pPr algn="ctr"/>
                      <a:r>
                        <a:rPr lang="en-GB" b="1" dirty="0" smtClean="0"/>
                        <a:t>Who?</a:t>
                      </a:r>
                      <a:r>
                        <a:rPr lang="en-GB" b="1" baseline="0" dirty="0" smtClean="0"/>
                        <a:t> Focus Famous Artist</a:t>
                      </a:r>
                      <a:endParaRPr lang="en-GB" b="1" dirty="0"/>
                    </a:p>
                  </a:txBody>
                  <a:tcPr>
                    <a:solidFill>
                      <a:schemeClr val="accent6">
                        <a:lumMod val="20000"/>
                        <a:lumOff val="80000"/>
                      </a:schemeClr>
                    </a:solidFill>
                  </a:tcPr>
                </a:tc>
                <a:tc hMerge="1">
                  <a:txBody>
                    <a:bodyPr/>
                    <a:lstStyle/>
                    <a:p>
                      <a:endParaRPr lang="en-GB"/>
                    </a:p>
                  </a:txBody>
                  <a:tcPr/>
                </a:tc>
                <a:tc>
                  <a:txBody>
                    <a:bodyPr/>
                    <a:lstStyle/>
                    <a:p>
                      <a:pPr algn="ct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3364150">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200" b="1" i="0" kern="1200" dirty="0" smtClean="0">
                          <a:solidFill>
                            <a:schemeClr val="tx1"/>
                          </a:solidFill>
                          <a:effectLst/>
                          <a:latin typeface="+mn-lt"/>
                          <a:ea typeface="+mn-ea"/>
                          <a:cs typeface="+mn-cs"/>
                        </a:rPr>
                        <a:t>Ken </a:t>
                      </a:r>
                      <a:r>
                        <a:rPr lang="en-GB" sz="1200" b="1" i="0" kern="1200" dirty="0" err="1" smtClean="0">
                          <a:solidFill>
                            <a:schemeClr val="tx1"/>
                          </a:solidFill>
                          <a:effectLst/>
                          <a:latin typeface="+mn-lt"/>
                          <a:ea typeface="+mn-ea"/>
                          <a:cs typeface="+mn-cs"/>
                        </a:rPr>
                        <a:t>Sugimori</a:t>
                      </a:r>
                      <a:r>
                        <a:rPr lang="en-GB" sz="1200" b="1" dirty="0" err="1" smtClean="0">
                          <a:latin typeface="+mn-lt"/>
                        </a:rPr>
                        <a:t>i</a:t>
                      </a:r>
                      <a:endParaRPr lang="en-GB" sz="1200" b="1" dirty="0" smtClean="0">
                        <a:latin typeface="+mn-lt"/>
                      </a:endParaRPr>
                    </a:p>
                    <a:p>
                      <a:pPr algn="ctr"/>
                      <a:endParaRPr lang="en-GB" sz="1200" b="1" dirty="0">
                        <a:solidFill>
                          <a:schemeClr val="tx1"/>
                        </a:solidFill>
                      </a:endParaRPr>
                    </a:p>
                  </a:txBody>
                  <a:tcPr/>
                </a:tc>
                <a:tc>
                  <a:txBody>
                    <a:bodyPr/>
                    <a:lstStyle/>
                    <a:p>
                      <a:pPr marL="285750" indent="-285750">
                        <a:buFont typeface="Arial" panose="020B0604020202020204" pitchFamily="34" charset="0"/>
                        <a:buChar char="•"/>
                      </a:pPr>
                      <a:r>
                        <a:rPr lang="en-GB" sz="1350" b="0" i="0" kern="1200" dirty="0" smtClean="0">
                          <a:solidFill>
                            <a:schemeClr val="tx1"/>
                          </a:solidFill>
                          <a:effectLst/>
                          <a:latin typeface="+mn-lt"/>
                          <a:ea typeface="+mn-ea"/>
                          <a:cs typeface="+mn-cs"/>
                        </a:rPr>
                        <a:t>Ken </a:t>
                      </a:r>
                      <a:r>
                        <a:rPr lang="en-GB" sz="1350" b="0" i="0" kern="1200" dirty="0" err="1" smtClean="0">
                          <a:solidFill>
                            <a:schemeClr val="tx1"/>
                          </a:solidFill>
                          <a:effectLst/>
                          <a:latin typeface="+mn-lt"/>
                          <a:ea typeface="+mn-ea"/>
                          <a:cs typeface="+mn-cs"/>
                        </a:rPr>
                        <a:t>Sugimori</a:t>
                      </a:r>
                      <a:r>
                        <a:rPr lang="en-GB" sz="1350" b="0" i="0" kern="1200" dirty="0" smtClean="0">
                          <a:solidFill>
                            <a:schemeClr val="tx1"/>
                          </a:solidFill>
                          <a:effectLst/>
                          <a:latin typeface="+mn-lt"/>
                          <a:ea typeface="+mn-ea"/>
                          <a:cs typeface="+mn-cs"/>
                        </a:rPr>
                        <a:t> (born January 27, 1966 in Tokyo, Japan) is a Japanese video game designer, illustrator, manga artist, and director. He is most famous as the character designer and art director for the Pokémon franchise. </a:t>
                      </a:r>
                    </a:p>
                    <a:p>
                      <a:pPr marL="285750" indent="-285750">
                        <a:buFont typeface="Arial" panose="020B0604020202020204" pitchFamily="34" charset="0"/>
                        <a:buChar char="•"/>
                      </a:pPr>
                      <a:r>
                        <a:rPr lang="en-GB" sz="1350" b="0" i="0" kern="1200" dirty="0" err="1" smtClean="0">
                          <a:solidFill>
                            <a:schemeClr val="tx1"/>
                          </a:solidFill>
                          <a:effectLst/>
                          <a:latin typeface="+mn-lt"/>
                          <a:ea typeface="+mn-ea"/>
                          <a:cs typeface="+mn-cs"/>
                        </a:rPr>
                        <a:t>Sugimori</a:t>
                      </a:r>
                      <a:r>
                        <a:rPr lang="en-GB" sz="1350" b="0" i="0" kern="1200" dirty="0" smtClean="0">
                          <a:solidFill>
                            <a:schemeClr val="tx1"/>
                          </a:solidFill>
                          <a:effectLst/>
                          <a:latin typeface="+mn-lt"/>
                          <a:ea typeface="+mn-ea"/>
                          <a:cs typeface="+mn-cs"/>
                        </a:rPr>
                        <a:t> is most famous as the character designer and art director for the Pokémon franchise and drew all of the original 151 Pokémon himself. </a:t>
                      </a:r>
                      <a:endParaRPr lang="en-GB" sz="1100" b="0" i="0" kern="1200" dirty="0" smtClean="0">
                        <a:solidFill>
                          <a:schemeClr val="tx1"/>
                        </a:solidFill>
                        <a:effectLst/>
                        <a:latin typeface="+mn-lt"/>
                        <a:ea typeface="+mn-ea"/>
                        <a:cs typeface="+mn-cs"/>
                      </a:endParaRPr>
                    </a:p>
                    <a:p>
                      <a:pPr marL="285750" indent="-285750">
                        <a:buFont typeface="Arial" panose="020B0604020202020204" pitchFamily="34" charset="0"/>
                        <a:buChar char="•"/>
                      </a:pPr>
                      <a:r>
                        <a:rPr lang="en-GB" sz="1350" b="0" i="0" kern="1200" dirty="0" smtClean="0">
                          <a:solidFill>
                            <a:schemeClr val="tx1"/>
                          </a:solidFill>
                          <a:effectLst/>
                          <a:latin typeface="+mn-lt"/>
                          <a:ea typeface="+mn-ea"/>
                          <a:cs typeface="+mn-cs"/>
                        </a:rPr>
                        <a:t>He drew much of his inspiration from observing animals in aquariums and zoos. </a:t>
                      </a:r>
                    </a:p>
                    <a:p>
                      <a:pPr marL="285750" indent="-285750">
                        <a:buFont typeface="Arial" panose="020B0604020202020204" pitchFamily="34" charset="0"/>
                        <a:buChar char="•"/>
                      </a:pPr>
                      <a:r>
                        <a:rPr lang="en-GB" sz="1350" b="0" i="0" kern="1200" dirty="0" err="1" smtClean="0">
                          <a:solidFill>
                            <a:schemeClr val="tx1"/>
                          </a:solidFill>
                          <a:effectLst/>
                          <a:latin typeface="+mn-lt"/>
                          <a:ea typeface="+mn-ea"/>
                          <a:cs typeface="+mn-cs"/>
                        </a:rPr>
                        <a:t>Sugimori</a:t>
                      </a:r>
                      <a:r>
                        <a:rPr lang="en-GB" sz="1350" b="0" i="0" kern="1200" dirty="0" smtClean="0">
                          <a:solidFill>
                            <a:schemeClr val="tx1"/>
                          </a:solidFill>
                          <a:effectLst/>
                          <a:latin typeface="+mn-lt"/>
                          <a:ea typeface="+mn-ea"/>
                          <a:cs typeface="+mn-cs"/>
                        </a:rPr>
                        <a:t> has also written and illustrated original manga.</a:t>
                      </a:r>
                    </a:p>
                    <a:p>
                      <a:pPr marL="285750" indent="-285750">
                        <a:buFont typeface="Arial" panose="020B0604020202020204" pitchFamily="34" charset="0"/>
                        <a:buChar char="•"/>
                      </a:pPr>
                      <a:r>
                        <a:rPr lang="en-GB" sz="1350" b="0" i="0" kern="1200" dirty="0" smtClean="0">
                          <a:solidFill>
                            <a:schemeClr val="tx1"/>
                          </a:solidFill>
                          <a:effectLst/>
                          <a:latin typeface="+mn-lt"/>
                          <a:ea typeface="+mn-ea"/>
                          <a:cs typeface="+mn-cs"/>
                        </a:rPr>
                        <a:t>When he begins a new character, his process normally involves making a rough sketch, then tracing it on to film paper while polishing it and making the illustration more professional looking. After that, he draws the character many times, changing its proportions until he is satisfied.</a:t>
                      </a:r>
                      <a:endParaRPr lang="en-GB" sz="1100" kern="1200" baseline="0" dirty="0" smtClean="0">
                        <a:solidFill>
                          <a:schemeClr val="tx1"/>
                        </a:solidFill>
                        <a:effectLst/>
                        <a:latin typeface="+mn-lt"/>
                        <a:ea typeface="+mn-ea"/>
                        <a:cs typeface="+mn-cs"/>
                      </a:endParaRPr>
                    </a:p>
                  </a:txBody>
                  <a:tcPr/>
                </a:tc>
                <a:tc>
                  <a:txBody>
                    <a:bodyPr/>
                    <a:lstStyle/>
                    <a:p>
                      <a:pPr marL="85725" indent="-85725">
                        <a:buFont typeface="Arial" panose="020B0604020202020204" pitchFamily="34" charset="0"/>
                        <a:buChar char="•"/>
                      </a:pPr>
                      <a:endParaRPr lang="en-GB" sz="900" kern="1200" baseline="0" dirty="0" smtClean="0">
                        <a:solidFill>
                          <a:schemeClr val="tx1"/>
                        </a:solidFill>
                        <a:effectLst/>
                        <a:latin typeface="+mn-lt"/>
                        <a:ea typeface="+mn-ea"/>
                        <a:cs typeface="+mn-cs"/>
                      </a:endParaRPr>
                    </a:p>
                  </a:txBody>
                  <a:tcPr/>
                </a:tc>
                <a:extLst>
                  <a:ext uri="{0D108BD9-81ED-4DB2-BD59-A6C34878D82A}">
                    <a16:rowId xmlns:a16="http://schemas.microsoft.com/office/drawing/2014/main" val="1862795563"/>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3282503596"/>
              </p:ext>
            </p:extLst>
          </p:nvPr>
        </p:nvGraphicFramePr>
        <p:xfrm>
          <a:off x="2736279" y="5756549"/>
          <a:ext cx="3943423" cy="1787694"/>
        </p:xfrm>
        <a:graphic>
          <a:graphicData uri="http://schemas.openxmlformats.org/drawingml/2006/table">
            <a:tbl>
              <a:tblPr firstRow="1" bandRow="1">
                <a:tableStyleId>{5940675A-B579-460E-94D1-54222C63F5DA}</a:tableStyleId>
              </a:tblPr>
              <a:tblGrid>
                <a:gridCol w="3943423">
                  <a:extLst>
                    <a:ext uri="{9D8B030D-6E8A-4147-A177-3AD203B41FA5}">
                      <a16:colId xmlns:a16="http://schemas.microsoft.com/office/drawing/2014/main" val="754516515"/>
                    </a:ext>
                  </a:extLst>
                </a:gridCol>
              </a:tblGrid>
              <a:tr h="278724">
                <a:tc>
                  <a:txBody>
                    <a:bodyPr/>
                    <a:lstStyle/>
                    <a:p>
                      <a:pPr marL="0" indent="0" algn="ctr">
                        <a:buFont typeface="Arial" panose="020B0604020202020204" pitchFamily="34" charset="0"/>
                        <a:buNone/>
                      </a:pPr>
                      <a:r>
                        <a:rPr lang="en-GB" sz="1400" b="1" dirty="0" smtClean="0"/>
                        <a:t>What? Key Skills</a:t>
                      </a:r>
                      <a:endParaRPr lang="en-GB" sz="1400" b="1" dirty="0"/>
                    </a:p>
                  </a:txBody>
                  <a:tcPr>
                    <a:solidFill>
                      <a:schemeClr val="accent6">
                        <a:lumMod val="20000"/>
                        <a:lumOff val="80000"/>
                      </a:schemeClr>
                    </a:solidFill>
                  </a:tcPr>
                </a:tc>
                <a:extLst>
                  <a:ext uri="{0D108BD9-81ED-4DB2-BD59-A6C34878D82A}">
                    <a16:rowId xmlns:a16="http://schemas.microsoft.com/office/drawing/2014/main" val="3315443936"/>
                  </a:ext>
                </a:extLst>
              </a:tr>
              <a:tr h="1482894">
                <a:tc>
                  <a:txBody>
                    <a:bodyPr/>
                    <a:lstStyle/>
                    <a:p>
                      <a:pPr marL="171450" lvl="0" indent="-171450" algn="ctr">
                        <a:buFont typeface="Arial" panose="020B0604020202020204" pitchFamily="34" charset="0"/>
                        <a:buChar char="•"/>
                      </a:pPr>
                      <a:r>
                        <a:rPr lang="en-GB" sz="1200" kern="1200" dirty="0" smtClean="0">
                          <a:solidFill>
                            <a:schemeClr val="tx1"/>
                          </a:solidFill>
                          <a:effectLst/>
                          <a:latin typeface="+mn-lt"/>
                          <a:ea typeface="+mn-ea"/>
                          <a:cs typeface="+mn-cs"/>
                        </a:rPr>
                        <a:t>To choose a style of drawing, select media and use a range of techniques for a specific purpose.</a:t>
                      </a:r>
                    </a:p>
                    <a:p>
                      <a:pPr marL="0" indent="0" algn="ctr">
                        <a:buFontTx/>
                        <a:buNone/>
                      </a:pPr>
                      <a:r>
                        <a:rPr lang="en-GB" sz="1200" kern="1200" dirty="0" smtClean="0">
                          <a:solidFill>
                            <a:schemeClr val="tx1"/>
                          </a:solidFill>
                          <a:effectLst/>
                          <a:latin typeface="+mn-lt"/>
                          <a:ea typeface="+mn-ea"/>
                          <a:cs typeface="+mn-cs"/>
                        </a:rPr>
                        <a:t> </a:t>
                      </a:r>
                    </a:p>
                    <a:p>
                      <a:pPr marL="171450" indent="-171450" algn="ctr">
                        <a:buFont typeface="Arial" panose="020B0604020202020204" pitchFamily="34" charset="0"/>
                        <a:buChar char="•"/>
                      </a:pPr>
                      <a:r>
                        <a:rPr lang="en-GB" sz="1200" kern="1200" dirty="0" smtClean="0">
                          <a:solidFill>
                            <a:schemeClr val="tx1"/>
                          </a:solidFill>
                          <a:effectLst/>
                          <a:latin typeface="+mn-lt"/>
                          <a:ea typeface="+mn-ea"/>
                          <a:cs typeface="+mn-cs"/>
                        </a:rPr>
                        <a:t>To use a range of techniques to show movement, perspective, shadows and reflection.</a:t>
                      </a:r>
                    </a:p>
                    <a:p>
                      <a:pPr marL="0" indent="0" algn="ctr">
                        <a:buFontTx/>
                        <a:buNone/>
                      </a:pPr>
                      <a:r>
                        <a:rPr lang="en-GB" sz="1200" kern="1200" dirty="0" smtClean="0">
                          <a:solidFill>
                            <a:schemeClr val="tx1"/>
                          </a:solidFill>
                          <a:effectLst/>
                          <a:latin typeface="+mn-lt"/>
                          <a:ea typeface="+mn-ea"/>
                          <a:cs typeface="+mn-cs"/>
                        </a:rPr>
                        <a:t> </a:t>
                      </a:r>
                    </a:p>
                    <a:p>
                      <a:pPr marL="171450" indent="-171450" algn="ctr">
                        <a:buFont typeface="Arial" panose="020B0604020202020204" pitchFamily="34" charset="0"/>
                        <a:buChar char="•"/>
                      </a:pPr>
                      <a:r>
                        <a:rPr lang="en-GB" sz="1200" kern="1200" dirty="0" smtClean="0">
                          <a:solidFill>
                            <a:schemeClr val="tx1"/>
                          </a:solidFill>
                          <a:effectLst/>
                          <a:latin typeface="+mn-lt"/>
                          <a:ea typeface="+mn-ea"/>
                          <a:cs typeface="+mn-cs"/>
                        </a:rPr>
                        <a:t> To draw from different viewpoints.</a:t>
                      </a:r>
                      <a:endParaRPr lang="en-GB" sz="1200" kern="1200" dirty="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graphicFrame>
        <p:nvGraphicFramePr>
          <p:cNvPr id="20" name="Table 19"/>
          <p:cNvGraphicFramePr>
            <a:graphicFrameLocks noGrp="1"/>
          </p:cNvGraphicFramePr>
          <p:nvPr>
            <p:extLst>
              <p:ext uri="{D42A27DB-BD31-4B8C-83A1-F6EECF244321}">
                <p14:modId xmlns:p14="http://schemas.microsoft.com/office/powerpoint/2010/main" val="4111683781"/>
              </p:ext>
            </p:extLst>
          </p:nvPr>
        </p:nvGraphicFramePr>
        <p:xfrm>
          <a:off x="116494" y="4796711"/>
          <a:ext cx="6563208" cy="846888"/>
        </p:xfrm>
        <a:graphic>
          <a:graphicData uri="http://schemas.openxmlformats.org/drawingml/2006/table">
            <a:tbl>
              <a:tblPr firstRow="1" bandRow="1">
                <a:tableStyleId>{5940675A-B579-460E-94D1-54222C63F5DA}</a:tableStyleId>
              </a:tblPr>
              <a:tblGrid>
                <a:gridCol w="806663">
                  <a:extLst>
                    <a:ext uri="{9D8B030D-6E8A-4147-A177-3AD203B41FA5}">
                      <a16:colId xmlns:a16="http://schemas.microsoft.com/office/drawing/2014/main" val="754516515"/>
                    </a:ext>
                  </a:extLst>
                </a:gridCol>
                <a:gridCol w="3441590">
                  <a:extLst>
                    <a:ext uri="{9D8B030D-6E8A-4147-A177-3AD203B41FA5}">
                      <a16:colId xmlns:a16="http://schemas.microsoft.com/office/drawing/2014/main" val="751772659"/>
                    </a:ext>
                  </a:extLst>
                </a:gridCol>
                <a:gridCol w="2314955">
                  <a:extLst>
                    <a:ext uri="{9D8B030D-6E8A-4147-A177-3AD203B41FA5}">
                      <a16:colId xmlns:a16="http://schemas.microsoft.com/office/drawing/2014/main" val="3721572582"/>
                    </a:ext>
                  </a:extLst>
                </a:gridCol>
              </a:tblGrid>
              <a:tr h="260908">
                <a:tc gridSpan="2">
                  <a:txBody>
                    <a:bodyPr/>
                    <a:lstStyle/>
                    <a:p>
                      <a:pPr algn="ctr"/>
                      <a:r>
                        <a:rPr lang="en-GB" b="1" dirty="0" smtClean="0"/>
                        <a:t>Who?</a:t>
                      </a:r>
                      <a:r>
                        <a:rPr lang="en-GB" b="1" baseline="0" dirty="0" smtClean="0"/>
                        <a:t> Additional Artists</a:t>
                      </a:r>
                      <a:endParaRPr lang="en-GB" b="1" dirty="0"/>
                    </a:p>
                  </a:txBody>
                  <a:tcPr>
                    <a:solidFill>
                      <a:schemeClr val="accent6">
                        <a:lumMod val="20000"/>
                        <a:lumOff val="80000"/>
                      </a:schemeClr>
                    </a:solidFill>
                  </a:tcPr>
                </a:tc>
                <a:tc hMerge="1">
                  <a:txBody>
                    <a:bodyPr/>
                    <a:lstStyle/>
                    <a:p>
                      <a:endParaRPr lang="en-GB"/>
                    </a:p>
                  </a:txBody>
                  <a:tcPr/>
                </a:tc>
                <a:tc>
                  <a:txBody>
                    <a:bodyPr/>
                    <a:lstStyle/>
                    <a:p>
                      <a:pPr algn="ct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549708">
                <a:tc>
                  <a:txBody>
                    <a:bodyPr/>
                    <a:lstStyle/>
                    <a:p>
                      <a:pPr algn="ctr"/>
                      <a:r>
                        <a:rPr lang="en-GB" sz="1100" dirty="0" smtClean="0"/>
                        <a:t>Bob Kane</a:t>
                      </a:r>
                      <a:endParaRPr lang="en-GB" sz="1100" dirty="0"/>
                    </a:p>
                  </a:txBody>
                  <a:tcPr/>
                </a:tc>
                <a:tc>
                  <a:txBody>
                    <a:bodyPr/>
                    <a:lstStyle/>
                    <a:p>
                      <a:pPr marL="171450" indent="-171450" algn="l">
                        <a:buFont typeface="Arial" pitchFamily="34" charset="0"/>
                        <a:buChar char="•"/>
                      </a:pPr>
                      <a:r>
                        <a:rPr lang="en-GB" sz="1100" baseline="0" dirty="0" smtClean="0"/>
                        <a:t>Creator of Batman; writer and illustrator for DC Marvel Comics</a:t>
                      </a:r>
                    </a:p>
                  </a:txBody>
                  <a:tcPr/>
                </a:tc>
                <a:tc>
                  <a:txBody>
                    <a:bodyPr/>
                    <a:lstStyle/>
                    <a:p>
                      <a:pPr marL="171450" indent="-171450" algn="l">
                        <a:buFont typeface="Arial" pitchFamily="34" charset="0"/>
                        <a:buChar char="•"/>
                      </a:pPr>
                      <a:endParaRPr lang="en-GB" sz="900" dirty="0" smtClean="0"/>
                    </a:p>
                    <a:p>
                      <a:pPr marL="171450" indent="-171450" algn="l">
                        <a:buFont typeface="Arial" pitchFamily="34" charset="0"/>
                        <a:buChar char="•"/>
                      </a:pPr>
                      <a:endParaRPr lang="en-GB" sz="900" dirty="0" smtClean="0"/>
                    </a:p>
                    <a:p>
                      <a:pPr marL="0" indent="0" algn="l">
                        <a:buFont typeface="Arial" pitchFamily="34" charset="0"/>
                        <a:buNone/>
                      </a:pPr>
                      <a:endParaRPr lang="en-GB" sz="900" dirty="0"/>
                    </a:p>
                  </a:txBody>
                  <a:tcPr/>
                </a:tc>
                <a:extLst>
                  <a:ext uri="{0D108BD9-81ED-4DB2-BD59-A6C34878D82A}">
                    <a16:rowId xmlns:a16="http://schemas.microsoft.com/office/drawing/2014/main" val="3427568036"/>
                  </a:ext>
                </a:extLst>
              </a:tr>
            </a:tbl>
          </a:graphicData>
        </a:graphic>
      </p:graphicFrame>
      <p:pic>
        <p:nvPicPr>
          <p:cNvPr id="25" name="Picture 24" descr="Liz Climo softens all life's awkward moments with this animal ..."/>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39169" y="8494945"/>
            <a:ext cx="1432560" cy="1024795"/>
          </a:xfrm>
          <a:prstGeom prst="rect">
            <a:avLst/>
          </a:prstGeom>
          <a:noFill/>
          <a:ln>
            <a:noFill/>
          </a:ln>
        </p:spPr>
      </p:pic>
      <p:pic>
        <p:nvPicPr>
          <p:cNvPr id="19" name="Picture 18"/>
          <p:cNvPicPr>
            <a:picLocks noChangeAspect="1"/>
          </p:cNvPicPr>
          <p:nvPr/>
        </p:nvPicPr>
        <p:blipFill>
          <a:blip r:embed="rId3"/>
          <a:stretch>
            <a:fillRect/>
          </a:stretch>
        </p:blipFill>
        <p:spPr>
          <a:xfrm>
            <a:off x="5333616" y="8445338"/>
            <a:ext cx="1333383" cy="944962"/>
          </a:xfrm>
          <a:prstGeom prst="rect">
            <a:avLst/>
          </a:prstGeom>
        </p:spPr>
      </p:pic>
      <p:pic>
        <p:nvPicPr>
          <p:cNvPr id="27" name="Picture 26" descr="BAT - BLOG : BATMAN TOYS and COLLECTIBLES: BOB KANE Original Comic ..."/>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55449" y="4884515"/>
            <a:ext cx="495285" cy="751753"/>
          </a:xfrm>
          <a:prstGeom prst="rect">
            <a:avLst/>
          </a:prstGeom>
          <a:noFill/>
          <a:ln>
            <a:noFill/>
          </a:ln>
        </p:spPr>
      </p:pic>
      <p:pic>
        <p:nvPicPr>
          <p:cNvPr id="21" name="Picture 20"/>
          <p:cNvPicPr>
            <a:picLocks noChangeAspect="1"/>
          </p:cNvPicPr>
          <p:nvPr/>
        </p:nvPicPr>
        <p:blipFill>
          <a:blip r:embed="rId5"/>
          <a:stretch>
            <a:fillRect/>
          </a:stretch>
        </p:blipFill>
        <p:spPr>
          <a:xfrm>
            <a:off x="5648445" y="1384927"/>
            <a:ext cx="914401" cy="686942"/>
          </a:xfrm>
          <a:prstGeom prst="rect">
            <a:avLst/>
          </a:prstGeom>
        </p:spPr>
      </p:pic>
      <p:pic>
        <p:nvPicPr>
          <p:cNvPr id="29" name="Picture 28" descr="Anime/Manga Art | 17k+ on Instagram: “Giyuu Tomioka inked😍 Hope u ..."/>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829082" y="8286498"/>
            <a:ext cx="960253" cy="1233241"/>
          </a:xfrm>
          <a:prstGeom prst="rect">
            <a:avLst/>
          </a:prstGeom>
          <a:noFill/>
          <a:ln>
            <a:noFill/>
          </a:ln>
        </p:spPr>
      </p:pic>
      <p:pic>
        <p:nvPicPr>
          <p:cNvPr id="1026" name="Picture 2" descr="wolflun: “ Illustration: Ken Sugimori (杉森建) ” | Character art,  Illustrations posters, Game ar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48445" y="2226353"/>
            <a:ext cx="914401" cy="88154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en Sugimori's Pokemon artwork - Album on Imgu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740360" y="3320937"/>
            <a:ext cx="880674" cy="880674"/>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descr="The Spring Partnership - HR Administration Office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38217" y="123927"/>
            <a:ext cx="402877" cy="3133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54857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444</TotalTime>
  <Words>283</Words>
  <Application>Microsoft Office PowerPoint</Application>
  <PresentationFormat>A4 Paper (210x297 mm)</PresentationFormat>
  <Paragraphs>41</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Miss Smith</cp:lastModifiedBy>
  <cp:revision>60</cp:revision>
  <cp:lastPrinted>2020-03-10T15:06:20Z</cp:lastPrinted>
  <dcterms:created xsi:type="dcterms:W3CDTF">2019-07-07T18:53:37Z</dcterms:created>
  <dcterms:modified xsi:type="dcterms:W3CDTF">2021-05-26T14:26:13Z</dcterms:modified>
</cp:coreProperties>
</file>