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5" d="100"/>
          <a:sy n="75" d="100"/>
        </p:scale>
        <p:origin x="15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10/09/2019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10/09/2019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10/09/2019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10/09/2019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idfield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5600" y="103892"/>
            <a:ext cx="341673" cy="2897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103739229"/>
              </p:ext>
            </p:extLst>
          </p:nvPr>
        </p:nvGraphicFramePr>
        <p:xfrm>
          <a:off x="100209" y="576743"/>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History Focus</a:t>
                      </a:r>
                      <a:endParaRPr lang="en-GB" b="1" dirty="0"/>
                    </a:p>
                  </a:txBody>
                  <a:tcPr/>
                </a:tc>
                <a:tc>
                  <a:txBody>
                    <a:bodyPr/>
                    <a:lstStyle/>
                    <a:p>
                      <a:pPr algn="ctr"/>
                      <a:r>
                        <a:rPr lang="en-GB" b="1" dirty="0" smtClean="0"/>
                        <a:t>The French Revolution </a:t>
                      </a:r>
                      <a:endParaRPr lang="en-GB" b="1" dirty="0"/>
                    </a:p>
                  </a:txBody>
                  <a:tcPr>
                    <a:solidFill>
                      <a:srgbClr val="FFFF00"/>
                    </a:solidFill>
                  </a:tcPr>
                </a:tc>
                <a:tc>
                  <a:txBody>
                    <a:bodyPr/>
                    <a:lstStyle/>
                    <a:p>
                      <a:pPr algn="ctr"/>
                      <a:r>
                        <a:rPr lang="en-GB" b="1" dirty="0" smtClean="0"/>
                        <a:t>Year</a:t>
                      </a:r>
                      <a:r>
                        <a:rPr lang="en-GB" b="1" baseline="0" dirty="0" smtClean="0"/>
                        <a:t> 5</a:t>
                      </a:r>
                      <a:endParaRPr lang="en-GB" b="1" dirty="0"/>
                    </a:p>
                  </a:txBody>
                  <a:tcPr/>
                </a:tc>
                <a:tc>
                  <a:txBody>
                    <a:bodyPr/>
                    <a:lstStyle/>
                    <a:p>
                      <a:pPr algn="ctr"/>
                      <a:r>
                        <a:rPr lang="en-GB" b="1" dirty="0" smtClean="0"/>
                        <a:t>Autumn 1 </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31773828"/>
              </p:ext>
            </p:extLst>
          </p:nvPr>
        </p:nvGraphicFramePr>
        <p:xfrm>
          <a:off x="124498" y="7097564"/>
          <a:ext cx="3166040" cy="2675085"/>
        </p:xfrm>
        <a:graphic>
          <a:graphicData uri="http://schemas.openxmlformats.org/drawingml/2006/table">
            <a:tbl>
              <a:tblPr firstRow="1" bandRow="1">
                <a:tableStyleId>{5940675A-B579-460E-94D1-54222C63F5DA}</a:tableStyleId>
              </a:tblPr>
              <a:tblGrid>
                <a:gridCol w="3166040">
                  <a:extLst>
                    <a:ext uri="{9D8B030D-6E8A-4147-A177-3AD203B41FA5}">
                      <a16:colId xmlns:a16="http://schemas.microsoft.com/office/drawing/2014/main" val="754516515"/>
                    </a:ext>
                  </a:extLst>
                </a:gridCol>
              </a:tblGrid>
              <a:tr h="313180">
                <a:tc>
                  <a:txBody>
                    <a:bodyPr/>
                    <a:lstStyle/>
                    <a:p>
                      <a:pPr algn="ctr"/>
                      <a:r>
                        <a:rPr lang="en-GB" b="1" dirty="0" smtClean="0"/>
                        <a:t>Diagrams and Symbols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361905">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803855941"/>
              </p:ext>
            </p:extLst>
          </p:nvPr>
        </p:nvGraphicFramePr>
        <p:xfrm>
          <a:off x="3382027" y="3702060"/>
          <a:ext cx="3254786" cy="4231474"/>
        </p:xfrm>
        <a:graphic>
          <a:graphicData uri="http://schemas.openxmlformats.org/drawingml/2006/table">
            <a:tbl>
              <a:tblPr firstRow="1" bandRow="1">
                <a:tableStyleId>{5940675A-B579-460E-94D1-54222C63F5DA}</a:tableStyleId>
              </a:tblPr>
              <a:tblGrid>
                <a:gridCol w="992679">
                  <a:extLst>
                    <a:ext uri="{9D8B030D-6E8A-4147-A177-3AD203B41FA5}">
                      <a16:colId xmlns:a16="http://schemas.microsoft.com/office/drawing/2014/main" val="754516515"/>
                    </a:ext>
                  </a:extLst>
                </a:gridCol>
                <a:gridCol w="2262107">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513890">
                <a:tc>
                  <a:txBody>
                    <a:bodyPr/>
                    <a:lstStyle/>
                    <a:p>
                      <a:pPr algn="ctr"/>
                      <a:r>
                        <a:rPr lang="en-GB" sz="1200" dirty="0" smtClean="0"/>
                        <a:t>Aristocracy</a:t>
                      </a:r>
                      <a:endParaRPr lang="en-GB" sz="1200" dirty="0"/>
                    </a:p>
                  </a:txBody>
                  <a:tcPr/>
                </a:tc>
                <a:tc>
                  <a:txBody>
                    <a:bodyPr/>
                    <a:lstStyle/>
                    <a:p>
                      <a:pPr algn="ctr"/>
                      <a:r>
                        <a:rPr lang="en-GB" sz="1100" b="0" i="0" kern="1200" dirty="0" smtClean="0">
                          <a:solidFill>
                            <a:schemeClr val="tx1"/>
                          </a:solidFill>
                          <a:effectLst/>
                          <a:latin typeface="+mn-lt"/>
                          <a:ea typeface="+mn-ea"/>
                          <a:cs typeface="+mn-cs"/>
                        </a:rPr>
                        <a:t>the highest class in certain societies, normally people of noble birth</a:t>
                      </a:r>
                      <a:endParaRPr lang="en-GB" sz="1100" dirty="0"/>
                    </a:p>
                  </a:txBody>
                  <a:tcPr/>
                </a:tc>
                <a:extLst>
                  <a:ext uri="{0D108BD9-81ED-4DB2-BD59-A6C34878D82A}">
                    <a16:rowId xmlns:a16="http://schemas.microsoft.com/office/drawing/2014/main" val="689411962"/>
                  </a:ext>
                </a:extLst>
              </a:tr>
              <a:tr h="496050">
                <a:tc>
                  <a:txBody>
                    <a:bodyPr/>
                    <a:lstStyle/>
                    <a:p>
                      <a:pPr algn="ctr"/>
                      <a:r>
                        <a:rPr lang="en-GB" sz="1200" dirty="0" smtClean="0"/>
                        <a:t>Clergy</a:t>
                      </a:r>
                      <a:endParaRPr lang="en-GB" sz="1200" dirty="0"/>
                    </a:p>
                  </a:txBody>
                  <a:tcPr/>
                </a:tc>
                <a:tc>
                  <a:txBody>
                    <a:bodyPr/>
                    <a:lstStyle/>
                    <a:p>
                      <a:pPr algn="ctr"/>
                      <a:r>
                        <a:rPr lang="en-GB" sz="1100" b="0" i="0" kern="1200" dirty="0" smtClean="0">
                          <a:solidFill>
                            <a:schemeClr val="tx1"/>
                          </a:solidFill>
                          <a:effectLst/>
                          <a:latin typeface="+mn-lt"/>
                          <a:ea typeface="+mn-ea"/>
                          <a:cs typeface="+mn-cs"/>
                        </a:rPr>
                        <a:t>people ordained for religious duties</a:t>
                      </a:r>
                      <a:r>
                        <a:rPr lang="en-GB" sz="1100" b="0" i="0" kern="1200" baseline="0" dirty="0" smtClean="0">
                          <a:solidFill>
                            <a:schemeClr val="tx1"/>
                          </a:solidFill>
                          <a:effectLst/>
                          <a:latin typeface="+mn-lt"/>
                          <a:ea typeface="+mn-ea"/>
                          <a:cs typeface="+mn-cs"/>
                        </a:rPr>
                        <a:t> such as priests</a:t>
                      </a:r>
                      <a:endParaRPr lang="en-GB" sz="1100" dirty="0"/>
                    </a:p>
                  </a:txBody>
                  <a:tcPr/>
                </a:tc>
                <a:extLst>
                  <a:ext uri="{0D108BD9-81ED-4DB2-BD59-A6C34878D82A}">
                    <a16:rowId xmlns:a16="http://schemas.microsoft.com/office/drawing/2014/main" val="1769763709"/>
                  </a:ext>
                </a:extLst>
              </a:tr>
              <a:tr h="391255">
                <a:tc>
                  <a:txBody>
                    <a:bodyPr/>
                    <a:lstStyle/>
                    <a:p>
                      <a:pPr algn="ctr"/>
                      <a:r>
                        <a:rPr lang="en-GB" sz="1200" dirty="0" smtClean="0"/>
                        <a:t>Third Estate</a:t>
                      </a:r>
                      <a:endParaRPr lang="en-GB" sz="1200" dirty="0"/>
                    </a:p>
                  </a:txBody>
                  <a:tcPr/>
                </a:tc>
                <a:tc>
                  <a:txBody>
                    <a:bodyPr/>
                    <a:lstStyle/>
                    <a:p>
                      <a:pPr algn="ctr"/>
                      <a:r>
                        <a:rPr lang="en-GB" sz="1100" dirty="0" smtClean="0"/>
                        <a:t>The working</a:t>
                      </a:r>
                      <a:r>
                        <a:rPr lang="en-GB" sz="1100" baseline="0" dirty="0" smtClean="0"/>
                        <a:t> class people in the French society </a:t>
                      </a:r>
                      <a:endParaRPr lang="en-GB" sz="1100" dirty="0"/>
                    </a:p>
                  </a:txBody>
                  <a:tcPr/>
                </a:tc>
                <a:extLst>
                  <a:ext uri="{0D108BD9-81ED-4DB2-BD59-A6C34878D82A}">
                    <a16:rowId xmlns:a16="http://schemas.microsoft.com/office/drawing/2014/main" val="1182001177"/>
                  </a:ext>
                </a:extLst>
              </a:tr>
              <a:tr h="436028">
                <a:tc>
                  <a:txBody>
                    <a:bodyPr/>
                    <a:lstStyle/>
                    <a:p>
                      <a:pPr algn="ctr"/>
                      <a:r>
                        <a:rPr lang="en-GB" sz="1200" dirty="0" smtClean="0"/>
                        <a:t>Revolution</a:t>
                      </a:r>
                      <a:endParaRPr lang="en-GB" sz="1200" dirty="0"/>
                    </a:p>
                  </a:txBody>
                  <a:tcPr/>
                </a:tc>
                <a:tc>
                  <a:txBody>
                    <a:bodyPr/>
                    <a:lstStyle/>
                    <a:p>
                      <a:pPr algn="ctr"/>
                      <a:r>
                        <a:rPr lang="en-GB" sz="1100" b="0" i="0" kern="1200" dirty="0" smtClean="0">
                          <a:solidFill>
                            <a:schemeClr val="tx1"/>
                          </a:solidFill>
                          <a:effectLst/>
                          <a:latin typeface="+mn-lt"/>
                          <a:ea typeface="+mn-ea"/>
                          <a:cs typeface="+mn-cs"/>
                        </a:rPr>
                        <a:t>Overthrowing</a:t>
                      </a:r>
                      <a:r>
                        <a:rPr lang="en-GB" sz="1100" b="0" i="0" kern="1200" baseline="0" dirty="0" smtClean="0">
                          <a:solidFill>
                            <a:schemeClr val="tx1"/>
                          </a:solidFill>
                          <a:effectLst/>
                          <a:latin typeface="+mn-lt"/>
                          <a:ea typeface="+mn-ea"/>
                          <a:cs typeface="+mn-cs"/>
                        </a:rPr>
                        <a:t> </a:t>
                      </a:r>
                      <a:r>
                        <a:rPr lang="en-GB" sz="1100" b="0" i="0" kern="1200" dirty="0" smtClean="0">
                          <a:solidFill>
                            <a:schemeClr val="tx1"/>
                          </a:solidFill>
                          <a:effectLst/>
                          <a:latin typeface="+mn-lt"/>
                          <a:ea typeface="+mn-ea"/>
                          <a:cs typeface="+mn-cs"/>
                        </a:rPr>
                        <a:t>a government or social order, in favour of a new system,</a:t>
                      </a:r>
                      <a:r>
                        <a:rPr lang="en-GB" sz="1100" b="0" i="0" kern="1200" baseline="0" dirty="0" smtClean="0">
                          <a:solidFill>
                            <a:schemeClr val="tx1"/>
                          </a:solidFill>
                          <a:effectLst/>
                          <a:latin typeface="+mn-lt"/>
                          <a:ea typeface="+mn-ea"/>
                          <a:cs typeface="+mn-cs"/>
                        </a:rPr>
                        <a:t> often by force</a:t>
                      </a:r>
                      <a:endParaRPr lang="en-GB" sz="1100" dirty="0"/>
                    </a:p>
                  </a:txBody>
                  <a:tcPr/>
                </a:tc>
                <a:extLst>
                  <a:ext uri="{0D108BD9-81ED-4DB2-BD59-A6C34878D82A}">
                    <a16:rowId xmlns:a16="http://schemas.microsoft.com/office/drawing/2014/main" val="3998611680"/>
                  </a:ext>
                </a:extLst>
              </a:tr>
              <a:tr h="436028">
                <a:tc>
                  <a:txBody>
                    <a:bodyPr/>
                    <a:lstStyle/>
                    <a:p>
                      <a:pPr algn="ctr"/>
                      <a:r>
                        <a:rPr lang="en-GB" sz="1200" dirty="0" smtClean="0"/>
                        <a:t>Monarchy</a:t>
                      </a:r>
                      <a:r>
                        <a:rPr lang="en-GB" sz="1200" baseline="0" dirty="0" smtClean="0"/>
                        <a:t> </a:t>
                      </a:r>
                      <a:endParaRPr lang="en-GB" sz="1200" dirty="0"/>
                    </a:p>
                  </a:txBody>
                  <a:tcPr/>
                </a:tc>
                <a:tc>
                  <a:txBody>
                    <a:bodyPr/>
                    <a:lstStyle/>
                    <a:p>
                      <a:pPr algn="ctr"/>
                      <a:r>
                        <a:rPr lang="en-GB" sz="1100" dirty="0" smtClean="0"/>
                        <a:t>A country</a:t>
                      </a:r>
                      <a:r>
                        <a:rPr lang="en-GB" sz="1100" baseline="0" dirty="0" smtClean="0"/>
                        <a:t> or state which has a royal family at its head </a:t>
                      </a:r>
                      <a:endParaRPr lang="en-GB" sz="1100" dirty="0"/>
                    </a:p>
                  </a:txBody>
                  <a:tcPr/>
                </a:tc>
                <a:extLst>
                  <a:ext uri="{0D108BD9-81ED-4DB2-BD59-A6C34878D82A}">
                    <a16:rowId xmlns:a16="http://schemas.microsoft.com/office/drawing/2014/main" val="3891053345"/>
                  </a:ext>
                </a:extLst>
              </a:tr>
              <a:tr h="303662">
                <a:tc>
                  <a:txBody>
                    <a:bodyPr/>
                    <a:lstStyle/>
                    <a:p>
                      <a:pPr algn="ctr"/>
                      <a:r>
                        <a:rPr lang="en-GB" sz="1200" dirty="0" smtClean="0"/>
                        <a:t>Republic</a:t>
                      </a:r>
                      <a:endParaRPr lang="en-GB" sz="1200" dirty="0"/>
                    </a:p>
                  </a:txBody>
                  <a:tcPr/>
                </a:tc>
                <a:tc>
                  <a:txBody>
                    <a:bodyPr/>
                    <a:lstStyle/>
                    <a:p>
                      <a:pPr algn="ctr"/>
                      <a:r>
                        <a:rPr lang="en-GB" sz="1100" dirty="0" smtClean="0"/>
                        <a:t>A country</a:t>
                      </a:r>
                      <a:r>
                        <a:rPr lang="en-GB" sz="1100" baseline="0" dirty="0" smtClean="0"/>
                        <a:t> or state with no monarchy </a:t>
                      </a:r>
                      <a:endParaRPr lang="en-GB" sz="1100" dirty="0"/>
                    </a:p>
                  </a:txBody>
                  <a:tcPr/>
                </a:tc>
                <a:extLst>
                  <a:ext uri="{0D108BD9-81ED-4DB2-BD59-A6C34878D82A}">
                    <a16:rowId xmlns:a16="http://schemas.microsoft.com/office/drawing/2014/main" val="1575472341"/>
                  </a:ext>
                </a:extLst>
              </a:tr>
              <a:tr h="308935">
                <a:tc>
                  <a:txBody>
                    <a:bodyPr/>
                    <a:lstStyle/>
                    <a:p>
                      <a:pPr algn="ctr"/>
                      <a:r>
                        <a:rPr lang="en-GB" sz="1200" dirty="0" smtClean="0"/>
                        <a:t>Absolutist</a:t>
                      </a:r>
                    </a:p>
                  </a:txBody>
                  <a:tcPr/>
                </a:tc>
                <a:tc>
                  <a:txBody>
                    <a:bodyPr/>
                    <a:lstStyle/>
                    <a:p>
                      <a:pPr algn="ctr"/>
                      <a:r>
                        <a:rPr lang="en-GB" sz="1100" dirty="0" smtClean="0"/>
                        <a:t>A person who holds complete control </a:t>
                      </a:r>
                      <a:endParaRPr lang="en-GB" sz="1100" dirty="0"/>
                    </a:p>
                  </a:txBody>
                  <a:tcPr/>
                </a:tc>
                <a:extLst>
                  <a:ext uri="{0D108BD9-81ED-4DB2-BD59-A6C34878D82A}">
                    <a16:rowId xmlns:a16="http://schemas.microsoft.com/office/drawing/2014/main" val="601739907"/>
                  </a:ext>
                </a:extLst>
              </a:tr>
              <a:tr h="391255">
                <a:tc>
                  <a:txBody>
                    <a:bodyPr/>
                    <a:lstStyle/>
                    <a:p>
                      <a:pPr algn="ctr"/>
                      <a:r>
                        <a:rPr lang="en-GB" sz="1200" dirty="0" smtClean="0"/>
                        <a:t>Democracy</a:t>
                      </a:r>
                      <a:endParaRPr lang="en-GB" sz="1200" dirty="0"/>
                    </a:p>
                  </a:txBody>
                  <a:tcPr/>
                </a:tc>
                <a:tc>
                  <a:txBody>
                    <a:bodyPr/>
                    <a:lstStyle/>
                    <a:p>
                      <a:pPr algn="ctr"/>
                      <a:r>
                        <a:rPr lang="en-GB" sz="1100" b="0" i="0" kern="1200" dirty="0" smtClean="0">
                          <a:solidFill>
                            <a:schemeClr val="tx1"/>
                          </a:solidFill>
                          <a:effectLst/>
                          <a:latin typeface="+mn-lt"/>
                          <a:ea typeface="+mn-ea"/>
                          <a:cs typeface="+mn-cs"/>
                        </a:rPr>
                        <a:t>A system of government voted for by the people </a:t>
                      </a:r>
                      <a:endParaRPr lang="en-GB" sz="1100" dirty="0"/>
                    </a:p>
                  </a:txBody>
                  <a:tcPr/>
                </a:tc>
                <a:extLst>
                  <a:ext uri="{0D108BD9-81ED-4DB2-BD59-A6C34878D82A}">
                    <a16:rowId xmlns:a16="http://schemas.microsoft.com/office/drawing/2014/main" val="311277826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971738315"/>
              </p:ext>
            </p:extLst>
          </p:nvPr>
        </p:nvGraphicFramePr>
        <p:xfrm>
          <a:off x="134743" y="1424945"/>
          <a:ext cx="3155795" cy="5577840"/>
        </p:xfrm>
        <a:graphic>
          <a:graphicData uri="http://schemas.openxmlformats.org/drawingml/2006/table">
            <a:tbl>
              <a:tblPr firstRow="1" bandRow="1">
                <a:tableStyleId>{5940675A-B579-460E-94D1-54222C63F5DA}</a:tableStyleId>
              </a:tblPr>
              <a:tblGrid>
                <a:gridCol w="992611">
                  <a:extLst>
                    <a:ext uri="{9D8B030D-6E8A-4147-A177-3AD203B41FA5}">
                      <a16:colId xmlns:a16="http://schemas.microsoft.com/office/drawing/2014/main" val="754516515"/>
                    </a:ext>
                  </a:extLst>
                </a:gridCol>
                <a:gridCol w="2163184">
                  <a:extLst>
                    <a:ext uri="{9D8B030D-6E8A-4147-A177-3AD203B41FA5}">
                      <a16:colId xmlns:a16="http://schemas.microsoft.com/office/drawing/2014/main" val="751772659"/>
                    </a:ext>
                  </a:extLst>
                </a:gridCol>
              </a:tblGrid>
              <a:tr h="293137">
                <a:tc gridSpan="2">
                  <a:txBody>
                    <a:bodyPr/>
                    <a:lstStyle/>
                    <a:p>
                      <a:pPr algn="ctr"/>
                      <a:r>
                        <a:rPr lang="en-GB" b="1" dirty="0" smtClean="0"/>
                        <a:t>When?</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699018">
                <a:tc rowSpan="2">
                  <a:txBody>
                    <a:bodyPr/>
                    <a:lstStyle/>
                    <a:p>
                      <a:pPr algn="ctr"/>
                      <a:r>
                        <a:rPr lang="en-GB" dirty="0" smtClean="0"/>
                        <a:t>Pre - 1789</a:t>
                      </a:r>
                      <a:endParaRPr lang="en-GB" dirty="0"/>
                    </a:p>
                  </a:txBody>
                  <a:tcPr/>
                </a:tc>
                <a:tc>
                  <a:txBody>
                    <a:bodyPr/>
                    <a:lstStyle/>
                    <a:p>
                      <a:r>
                        <a:rPr lang="en-GB" sz="1350" kern="1200" dirty="0" smtClean="0">
                          <a:solidFill>
                            <a:schemeClr val="tx1"/>
                          </a:solidFill>
                          <a:effectLst/>
                          <a:latin typeface="+mn-lt"/>
                          <a:ea typeface="+mn-ea"/>
                          <a:cs typeface="+mn-cs"/>
                        </a:rPr>
                        <a:t>King Louis XVI had absolute power, and did not share power with Parliament. </a:t>
                      </a:r>
                      <a:endParaRPr lang="en-GB" sz="135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1104899">
                <a:tc vMerge="1">
                  <a:txBody>
                    <a:bodyPr/>
                    <a:lstStyle/>
                    <a:p>
                      <a:endParaRPr lang="en-GB"/>
                    </a:p>
                  </a:txBody>
                  <a:tcPr/>
                </a:tc>
                <a:tc>
                  <a:txBody>
                    <a:bodyPr/>
                    <a:lstStyle/>
                    <a:p>
                      <a:pPr algn="l"/>
                      <a:r>
                        <a:rPr lang="en-GB" sz="1350" kern="1200" dirty="0" smtClean="0">
                          <a:solidFill>
                            <a:schemeClr val="tx1"/>
                          </a:solidFill>
                          <a:effectLst/>
                          <a:latin typeface="+mn-lt"/>
                          <a:ea typeface="+mn-ea"/>
                          <a:cs typeface="+mn-cs"/>
                        </a:rPr>
                        <a:t>French society was structured into the</a:t>
                      </a:r>
                      <a:r>
                        <a:rPr lang="en-GB" sz="1350" kern="1200" baseline="0" dirty="0" smtClean="0">
                          <a:solidFill>
                            <a:schemeClr val="tx1"/>
                          </a:solidFill>
                          <a:effectLst/>
                          <a:latin typeface="+mn-lt"/>
                          <a:ea typeface="+mn-ea"/>
                          <a:cs typeface="+mn-cs"/>
                        </a:rPr>
                        <a:t> </a:t>
                      </a:r>
                      <a:r>
                        <a:rPr lang="en-GB" sz="1350" kern="1200" dirty="0" smtClean="0">
                          <a:solidFill>
                            <a:schemeClr val="tx1"/>
                          </a:solidFill>
                          <a:effectLst/>
                          <a:latin typeface="+mn-lt"/>
                          <a:ea typeface="+mn-ea"/>
                          <a:cs typeface="+mn-cs"/>
                        </a:rPr>
                        <a:t>aristocracy, the clergy and the rest,</a:t>
                      </a:r>
                      <a:r>
                        <a:rPr lang="en-GB" sz="1350" kern="1200" baseline="0" dirty="0" smtClean="0">
                          <a:solidFill>
                            <a:schemeClr val="tx1"/>
                          </a:solidFill>
                          <a:effectLst/>
                          <a:latin typeface="+mn-lt"/>
                          <a:ea typeface="+mn-ea"/>
                          <a:cs typeface="+mn-cs"/>
                        </a:rPr>
                        <a:t> </a:t>
                      </a:r>
                      <a:r>
                        <a:rPr lang="en-GB" sz="1350" kern="1200" dirty="0" smtClean="0">
                          <a:solidFill>
                            <a:schemeClr val="tx1"/>
                          </a:solidFill>
                          <a:effectLst/>
                          <a:latin typeface="+mn-lt"/>
                          <a:ea typeface="+mn-ea"/>
                          <a:cs typeface="+mn-cs"/>
                        </a:rPr>
                        <a:t>known as the ‘Third Estate’)</a:t>
                      </a:r>
                      <a:endParaRPr lang="en-GB" sz="1100" dirty="0"/>
                    </a:p>
                  </a:txBody>
                  <a:tcPr/>
                </a:tc>
                <a:extLst>
                  <a:ext uri="{0D108BD9-81ED-4DB2-BD59-A6C34878D82A}">
                    <a16:rowId xmlns:a16="http://schemas.microsoft.com/office/drawing/2014/main" val="3790129666"/>
                  </a:ext>
                </a:extLst>
              </a:tr>
              <a:tr h="1104899">
                <a:tc>
                  <a:txBody>
                    <a:bodyPr/>
                    <a:lstStyle/>
                    <a:p>
                      <a:pPr algn="ctr"/>
                      <a:r>
                        <a:rPr lang="en-GB" sz="1350" kern="1200" dirty="0" smtClean="0">
                          <a:solidFill>
                            <a:schemeClr val="tx1"/>
                          </a:solidFill>
                          <a:effectLst/>
                          <a:latin typeface="+mn-lt"/>
                          <a:ea typeface="+mn-ea"/>
                          <a:cs typeface="+mn-cs"/>
                        </a:rPr>
                        <a:t>1789</a:t>
                      </a:r>
                      <a:endParaRPr lang="en-GB" dirty="0"/>
                    </a:p>
                  </a:txBody>
                  <a:tcPr/>
                </a:tc>
                <a:tc>
                  <a:txBody>
                    <a:bodyPr/>
                    <a:lstStyle/>
                    <a:p>
                      <a:pPr algn="l"/>
                      <a:r>
                        <a:rPr lang="en-GB" sz="1350" kern="1200" dirty="0" smtClean="0">
                          <a:solidFill>
                            <a:schemeClr val="tx1"/>
                          </a:solidFill>
                          <a:effectLst/>
                          <a:latin typeface="+mn-lt"/>
                          <a:ea typeface="+mn-ea"/>
                          <a:cs typeface="+mn-cs"/>
                        </a:rPr>
                        <a:t>The French people staged a revolution against Louis XVI in order to share power more equally across the country. </a:t>
                      </a:r>
                      <a:endParaRPr lang="en-GB" dirty="0"/>
                    </a:p>
                  </a:txBody>
                  <a:tcPr/>
                </a:tc>
                <a:extLst>
                  <a:ext uri="{0D108BD9-81ED-4DB2-BD59-A6C34878D82A}">
                    <a16:rowId xmlns:a16="http://schemas.microsoft.com/office/drawing/2014/main" val="689411962"/>
                  </a:ext>
                </a:extLst>
              </a:tr>
              <a:tr h="496077">
                <a:tc>
                  <a:txBody>
                    <a:bodyPr/>
                    <a:lstStyle/>
                    <a:p>
                      <a:pPr algn="ctr"/>
                      <a:r>
                        <a:rPr lang="en-GB" dirty="0" smtClean="0"/>
                        <a:t>1793</a:t>
                      </a:r>
                      <a:endParaRPr lang="en-GB" dirty="0"/>
                    </a:p>
                  </a:txBody>
                  <a:tcPr/>
                </a:tc>
                <a:tc>
                  <a:txBody>
                    <a:bodyPr/>
                    <a:lstStyle/>
                    <a:p>
                      <a:r>
                        <a:rPr lang="en-GB" dirty="0" smtClean="0"/>
                        <a:t>Luis XVI and his</a:t>
                      </a:r>
                      <a:r>
                        <a:rPr lang="en-GB" baseline="0" dirty="0" smtClean="0"/>
                        <a:t> wife were</a:t>
                      </a:r>
                      <a:r>
                        <a:rPr lang="en-GB" dirty="0" smtClean="0"/>
                        <a:t> executed by the people.</a:t>
                      </a:r>
                      <a:endParaRPr lang="en-GB" dirty="0"/>
                    </a:p>
                  </a:txBody>
                  <a:tcPr/>
                </a:tc>
                <a:extLst>
                  <a:ext uri="{0D108BD9-81ED-4DB2-BD59-A6C34878D82A}">
                    <a16:rowId xmlns:a16="http://schemas.microsoft.com/office/drawing/2014/main" val="1769763709"/>
                  </a:ext>
                </a:extLst>
              </a:tr>
              <a:tr h="699018">
                <a:tc>
                  <a:txBody>
                    <a:bodyPr/>
                    <a:lstStyle/>
                    <a:p>
                      <a:pPr algn="ctr"/>
                      <a:r>
                        <a:rPr lang="en-GB" dirty="0" smtClean="0"/>
                        <a:t>1799</a:t>
                      </a:r>
                      <a:endParaRPr lang="en-GB"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350" kern="1200" dirty="0" smtClean="0">
                          <a:solidFill>
                            <a:schemeClr val="tx1"/>
                          </a:solidFill>
                          <a:effectLst/>
                          <a:latin typeface="+mn-lt"/>
                          <a:ea typeface="+mn-ea"/>
                          <a:cs typeface="+mn-cs"/>
                        </a:rPr>
                        <a:t>Napoleon became the new leader of France. </a:t>
                      </a:r>
                    </a:p>
                    <a:p>
                      <a:endParaRPr lang="en-GB" dirty="0"/>
                    </a:p>
                  </a:txBody>
                  <a:tcPr/>
                </a:tc>
                <a:extLst>
                  <a:ext uri="{0D108BD9-81ED-4DB2-BD59-A6C34878D82A}">
                    <a16:rowId xmlns:a16="http://schemas.microsoft.com/office/drawing/2014/main" val="2751736532"/>
                  </a:ext>
                </a:extLst>
              </a:tr>
              <a:tr h="1104899">
                <a:tc>
                  <a:txBody>
                    <a:bodyPr/>
                    <a:lstStyle/>
                    <a:p>
                      <a:pPr algn="ctr"/>
                      <a:r>
                        <a:rPr lang="en-GB" sz="1350" kern="1200" dirty="0" smtClean="0">
                          <a:solidFill>
                            <a:schemeClr val="tx1"/>
                          </a:solidFill>
                          <a:effectLst/>
                          <a:latin typeface="+mn-lt"/>
                          <a:ea typeface="+mn-ea"/>
                          <a:cs typeface="+mn-cs"/>
                        </a:rPr>
                        <a:t>1804</a:t>
                      </a:r>
                      <a:endParaRPr lang="en-GB"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350" kern="1200" dirty="0" smtClean="0">
                          <a:solidFill>
                            <a:schemeClr val="tx1"/>
                          </a:solidFill>
                          <a:effectLst/>
                          <a:latin typeface="+mn-lt"/>
                          <a:ea typeface="+mn-ea"/>
                          <a:cs typeface="+mn-cs"/>
                        </a:rPr>
                        <a:t>Napoleon became the Emperor of France</a:t>
                      </a:r>
                      <a:r>
                        <a:rPr lang="en-GB" sz="1350" kern="1200" baseline="0" dirty="0" smtClean="0">
                          <a:solidFill>
                            <a:schemeClr val="tx1"/>
                          </a:solidFill>
                          <a:effectLst/>
                          <a:latin typeface="+mn-lt"/>
                          <a:ea typeface="+mn-ea"/>
                          <a:cs typeface="+mn-cs"/>
                        </a:rPr>
                        <a:t> and led the country into a series of wars within Europe. </a:t>
                      </a:r>
                      <a:endParaRPr lang="en-GB" dirty="0" smtClean="0"/>
                    </a:p>
                    <a:p>
                      <a:endParaRPr lang="en-GB" dirty="0"/>
                    </a:p>
                  </a:txBody>
                  <a:tcPr/>
                </a:tc>
                <a:extLst>
                  <a:ext uri="{0D108BD9-81ED-4DB2-BD59-A6C34878D82A}">
                    <a16:rowId xmlns:a16="http://schemas.microsoft.com/office/drawing/2014/main" val="399861168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92583151"/>
              </p:ext>
            </p:extLst>
          </p:nvPr>
        </p:nvGraphicFramePr>
        <p:xfrm>
          <a:off x="3400817" y="8103745"/>
          <a:ext cx="3235996" cy="1532234"/>
        </p:xfrm>
        <a:graphic>
          <a:graphicData uri="http://schemas.openxmlformats.org/drawingml/2006/table">
            <a:tbl>
              <a:tblPr firstRow="1" bandRow="1">
                <a:tableStyleId>{5940675A-B579-460E-94D1-54222C63F5DA}</a:tableStyleId>
              </a:tblPr>
              <a:tblGrid>
                <a:gridCol w="1017837">
                  <a:extLst>
                    <a:ext uri="{9D8B030D-6E8A-4147-A177-3AD203B41FA5}">
                      <a16:colId xmlns:a16="http://schemas.microsoft.com/office/drawing/2014/main" val="754516515"/>
                    </a:ext>
                  </a:extLst>
                </a:gridCol>
                <a:gridCol w="2218159">
                  <a:extLst>
                    <a:ext uri="{9D8B030D-6E8A-4147-A177-3AD203B41FA5}">
                      <a16:colId xmlns:a16="http://schemas.microsoft.com/office/drawing/2014/main" val="751772659"/>
                    </a:ext>
                  </a:extLst>
                </a:gridCol>
              </a:tblGrid>
              <a:tr h="258402">
                <a:tc gridSpan="2">
                  <a:txBody>
                    <a:bodyPr/>
                    <a:lstStyle/>
                    <a:p>
                      <a:pPr algn="ctr"/>
                      <a:r>
                        <a:rPr lang="en-GB" b="1" dirty="0" smtClean="0"/>
                        <a:t>Who?</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71039">
                <a:tc>
                  <a:txBody>
                    <a:bodyPr/>
                    <a:lstStyle/>
                    <a:p>
                      <a:pPr algn="ctr"/>
                      <a:r>
                        <a:rPr lang="en-GB" dirty="0" smtClean="0"/>
                        <a:t>Louis</a:t>
                      </a:r>
                      <a:r>
                        <a:rPr lang="en-GB" baseline="0" dirty="0" smtClean="0"/>
                        <a:t> XVI</a:t>
                      </a:r>
                      <a:endParaRPr lang="en-GB" dirty="0"/>
                    </a:p>
                  </a:txBody>
                  <a:tcPr/>
                </a:tc>
                <a:tc>
                  <a:txBody>
                    <a:bodyPr/>
                    <a:lstStyle/>
                    <a:p>
                      <a:pPr marL="171450" indent="-171450" algn="l">
                        <a:buFont typeface="Arial" panose="020B0604020202020204" pitchFamily="34" charset="0"/>
                        <a:buChar char="•"/>
                      </a:pPr>
                      <a:r>
                        <a:rPr lang="en-GB" sz="1100" dirty="0" smtClean="0"/>
                        <a:t>King of France </a:t>
                      </a:r>
                    </a:p>
                    <a:p>
                      <a:pPr marL="171450" indent="-171450" algn="l">
                        <a:buFont typeface="Arial" panose="020B0604020202020204" pitchFamily="34" charset="0"/>
                        <a:buChar char="•"/>
                      </a:pPr>
                      <a:r>
                        <a:rPr lang="en-GB" sz="1100" dirty="0" smtClean="0"/>
                        <a:t>Believed</a:t>
                      </a:r>
                      <a:r>
                        <a:rPr lang="en-GB" sz="1100" baseline="0" dirty="0" smtClean="0"/>
                        <a:t> in ‘absolute’ power</a:t>
                      </a:r>
                      <a:endParaRPr lang="en-GB" sz="1100" dirty="0"/>
                    </a:p>
                  </a:txBody>
                  <a:tcPr/>
                </a:tc>
                <a:extLst>
                  <a:ext uri="{0D108BD9-81ED-4DB2-BD59-A6C34878D82A}">
                    <a16:rowId xmlns:a16="http://schemas.microsoft.com/office/drawing/2014/main" val="1862795563"/>
                  </a:ext>
                </a:extLst>
              </a:tr>
              <a:tr h="808334">
                <a:tc>
                  <a:txBody>
                    <a:bodyPr/>
                    <a:lstStyle/>
                    <a:p>
                      <a:pPr algn="ctr"/>
                      <a:r>
                        <a:rPr lang="en-GB" dirty="0" smtClean="0"/>
                        <a:t>Napoleon</a:t>
                      </a:r>
                      <a:r>
                        <a:rPr lang="en-GB" baseline="0" dirty="0" smtClean="0"/>
                        <a:t> </a:t>
                      </a:r>
                      <a:endParaRPr lang="en-GB" dirty="0"/>
                    </a:p>
                  </a:txBody>
                  <a:tcPr/>
                </a:tc>
                <a:tc>
                  <a:txBody>
                    <a:bodyPr/>
                    <a:lstStyle/>
                    <a:p>
                      <a:pPr marL="171450" indent="-171450" algn="l">
                        <a:buFont typeface="Arial" panose="020B0604020202020204" pitchFamily="34" charset="0"/>
                        <a:buChar char="•"/>
                      </a:pPr>
                      <a:r>
                        <a:rPr lang="en-GB" sz="1100" dirty="0" smtClean="0"/>
                        <a:t>Prominent military figure and statesman</a:t>
                      </a:r>
                    </a:p>
                    <a:p>
                      <a:pPr marL="171450" indent="-171450" algn="l">
                        <a:buFont typeface="Arial" panose="020B0604020202020204" pitchFamily="34" charset="0"/>
                        <a:buChar char="•"/>
                      </a:pPr>
                      <a:r>
                        <a:rPr lang="en-GB" sz="1100" dirty="0" smtClean="0"/>
                        <a:t>Led the revolution against Louis</a:t>
                      </a:r>
                      <a:r>
                        <a:rPr lang="en-GB" sz="1100" baseline="0" dirty="0" smtClean="0"/>
                        <a:t> XVI</a:t>
                      </a:r>
                      <a:endParaRPr lang="en-GB" sz="1100" dirty="0"/>
                    </a:p>
                  </a:txBody>
                  <a:tcPr/>
                </a:tc>
                <a:extLst>
                  <a:ext uri="{0D108BD9-81ED-4DB2-BD59-A6C34878D82A}">
                    <a16:rowId xmlns:a16="http://schemas.microsoft.com/office/drawing/2014/main" val="68941196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217994568"/>
              </p:ext>
            </p:extLst>
          </p:nvPr>
        </p:nvGraphicFramePr>
        <p:xfrm>
          <a:off x="3382027" y="1164670"/>
          <a:ext cx="3254786" cy="2400300"/>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55528">
                <a:tc>
                  <a:txBody>
                    <a:bodyPr/>
                    <a:lstStyle/>
                    <a:p>
                      <a:pPr algn="ctr"/>
                      <a:r>
                        <a:rPr lang="en-GB" b="1" dirty="0" smtClean="0"/>
                        <a:t>Background Information </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927106">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i="1" kern="1200" dirty="0" smtClean="0">
                          <a:solidFill>
                            <a:schemeClr val="tx1"/>
                          </a:solidFill>
                          <a:effectLst/>
                          <a:latin typeface="+mn-lt"/>
                          <a:ea typeface="+mn-ea"/>
                          <a:cs typeface="+mn-cs"/>
                        </a:rPr>
                        <a:t>The French Revolution was one of the most important events in world history. In 1789, the people of France rose up against Louis XVI, the absolutist King of France. Four years later, Louis XVI and his Queen Marie Antoinette were beheaded. France was declared a Republic, and ideas such as ‘liberty’, ‘equality’ and ‘rights’ were developed. The French people tried to export these ideas to the rest of Europe using force, particularly from 1799 onwards under the military leadership of Napoleon. </a:t>
                      </a:r>
                      <a:endParaRPr lang="en-GB" dirty="0" smtClean="0"/>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13467"/>
          <a:stretch/>
        </p:blipFill>
        <p:spPr>
          <a:xfrm>
            <a:off x="485075" y="7550853"/>
            <a:ext cx="2444885" cy="2085126"/>
          </a:xfrm>
          <a:prstGeom prst="rect">
            <a:avLst/>
          </a:prstGeom>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94</TotalTime>
  <Words>344</Words>
  <Application>Microsoft Office PowerPoint</Application>
  <PresentationFormat>A4 Paper (210x297 mm)</PresentationFormat>
  <Paragraphs>51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Donnelly</cp:lastModifiedBy>
  <cp:revision>15</cp:revision>
  <dcterms:created xsi:type="dcterms:W3CDTF">2019-07-07T18:53:37Z</dcterms:created>
  <dcterms:modified xsi:type="dcterms:W3CDTF">2019-09-10T08:59:23Z</dcterms:modified>
</cp:coreProperties>
</file>