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9" r:id="rId3"/>
    <p:sldId id="257" r:id="rId4"/>
    <p:sldId id="263" r:id="rId5"/>
    <p:sldId id="265" r:id="rId6"/>
    <p:sldId id="264" r:id="rId7"/>
    <p:sldId id="260"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1" d="100"/>
          <a:sy n="81" d="100"/>
        </p:scale>
        <p:origin x="120"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180230-083B-4DBF-884E-88525CC522E5}" type="datetimeFigureOut">
              <a:rPr lang="en-GB" smtClean="0"/>
              <a:t>26/02/2020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C17157-F703-4E14-821B-8A62C0AB560B}" type="slidenum">
              <a:rPr lang="en-GB" smtClean="0"/>
              <a:t>‹#›</a:t>
            </a:fld>
            <a:endParaRPr lang="en-GB"/>
          </a:p>
        </p:txBody>
      </p:sp>
    </p:spTree>
    <p:extLst>
      <p:ext uri="{BB962C8B-B14F-4D97-AF65-F5344CB8AC3E}">
        <p14:creationId xmlns:p14="http://schemas.microsoft.com/office/powerpoint/2010/main" val="3725300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a:t>
            </a:r>
            <a:r>
              <a:rPr lang="en-GB" baseline="0" dirty="0"/>
              <a:t> SCHEMES ISNT’ IN INTALLICS.</a:t>
            </a:r>
            <a:endParaRPr lang="en-GB" dirty="0"/>
          </a:p>
        </p:txBody>
      </p:sp>
      <p:sp>
        <p:nvSpPr>
          <p:cNvPr id="4" name="Slide Number Placeholder 3"/>
          <p:cNvSpPr>
            <a:spLocks noGrp="1"/>
          </p:cNvSpPr>
          <p:nvPr>
            <p:ph type="sldNum" sz="quarter" idx="10"/>
          </p:nvPr>
        </p:nvSpPr>
        <p:spPr/>
        <p:txBody>
          <a:bodyPr/>
          <a:lstStyle/>
          <a:p>
            <a:fld id="{CF6E4362-E240-4B6D-8C21-4ACF828BAD3D}" type="slidenum">
              <a:rPr lang="en-GB" smtClean="0"/>
              <a:pPr/>
              <a:t>2</a:t>
            </a:fld>
            <a:endParaRPr lang="en-GB"/>
          </a:p>
        </p:txBody>
      </p:sp>
    </p:spTree>
    <p:extLst>
      <p:ext uri="{BB962C8B-B14F-4D97-AF65-F5344CB8AC3E}">
        <p14:creationId xmlns:p14="http://schemas.microsoft.com/office/powerpoint/2010/main" val="2390267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Valley - Harry has been verbalising a word very close to the correct word, hat….and the hats are of course SCHEMAS – what is the SCHEME he is repeating?</a:t>
            </a:r>
          </a:p>
          <a:p>
            <a:r>
              <a:rPr lang="en-GB" dirty="0"/>
              <a:t>- he is enveloping, enclosing</a:t>
            </a:r>
          </a:p>
          <a:p>
            <a:r>
              <a:rPr lang="en-GB" dirty="0"/>
              <a:t>We can extend this to Dens</a:t>
            </a:r>
            <a:br>
              <a:rPr lang="en-GB" dirty="0"/>
            </a:br>
            <a:r>
              <a:rPr lang="en-GB" dirty="0"/>
              <a:t>Things in boxes</a:t>
            </a:r>
            <a:br>
              <a:rPr lang="en-GB" dirty="0"/>
            </a:br>
            <a:r>
              <a:rPr lang="en-GB" dirty="0"/>
              <a:t>Envelopes</a:t>
            </a:r>
            <a:br>
              <a:rPr lang="en-GB" dirty="0"/>
            </a:br>
            <a:r>
              <a:rPr lang="en-GB" dirty="0"/>
              <a:t>Dressing up</a:t>
            </a:r>
            <a:br>
              <a:rPr lang="en-GB" dirty="0"/>
            </a:br>
            <a:r>
              <a:rPr lang="en-GB" dirty="0"/>
              <a:t>Wrapping ‘presents’</a:t>
            </a:r>
          </a:p>
          <a:p>
            <a:r>
              <a:rPr lang="en-GB" dirty="0"/>
              <a:t>- but where might it lead? We want the practitioners to have in mind some progression...try something, if it </a:t>
            </a:r>
            <a:r>
              <a:rPr lang="en-GB" dirty="0" err="1"/>
              <a:t>doesnt</a:t>
            </a:r>
            <a:r>
              <a:rPr lang="en-GB" dirty="0"/>
              <a:t> work try something else - and it might be for progression to something different - How old is Harry? (Valley?) I think he is probably two and the priority is probably socialisation - so dressing up and role play might be a good idea - need first pairs or groups of hats for role play to encourage interaction around a common object  - hard hats , </a:t>
            </a:r>
            <a:r>
              <a:rPr lang="en-GB" dirty="0" err="1"/>
              <a:t>firehats</a:t>
            </a:r>
            <a:r>
              <a:rPr lang="en-GB" dirty="0"/>
              <a:t>, crowns, animal masks etc</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Seeding has taken place by loading a greater variety of hats into the basket and then further showing him the variety in order for him to make a choice by seeing them laid out in front of him rather than blind choosing the one on the top of the basket.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Harry often realises that a photograph has been taken and likes to see the photograph on the camera and sees the image and checks and points to the hat in the picture and the one on his head.</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151C7F-F1AD-40E2-A9C5-42F8288FAC7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3257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50B0794-5E57-45C9-8AB8-02384A6EC978}"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36028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0B0794-5E57-45C9-8AB8-02384A6EC978}"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3253620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50B0794-5E57-45C9-8AB8-02384A6EC978}"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3683018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50B0794-5E57-45C9-8AB8-02384A6EC978}" type="datetimeFigureOut">
              <a:rPr lang="en-GB" smtClean="0"/>
              <a:t>26/02/2020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3399348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0B0794-5E57-45C9-8AB8-02384A6EC978}" type="datetimeFigureOut">
              <a:rPr lang="en-GB" smtClean="0"/>
              <a:t>26/02/2020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742695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50B0794-5E57-45C9-8AB8-02384A6EC978}" type="datetimeFigureOut">
              <a:rPr lang="en-GB" smtClean="0"/>
              <a:t>26/02/2020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1809037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0B0794-5E57-45C9-8AB8-02384A6EC978}" type="datetimeFigureOut">
              <a:rPr lang="en-GB" smtClean="0"/>
              <a:t>26/02/2020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1563034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50B0794-5E57-45C9-8AB8-02384A6EC978}" type="datetimeFigureOut">
              <a:rPr lang="en-GB" smtClean="0"/>
              <a:t>26/02/2020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1432856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50B0794-5E57-45C9-8AB8-02384A6EC978}" type="datetimeFigureOut">
              <a:rPr lang="en-GB" smtClean="0"/>
              <a:t>26/02/2020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2060955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0B0794-5E57-45C9-8AB8-02384A6EC978}"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330410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0B0794-5E57-45C9-8AB8-02384A6EC978}"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83A2DA-92E8-4B0F-896E-E13EF6AA4A18}" type="slidenum">
              <a:rPr lang="en-GB" smtClean="0"/>
              <a:t>‹#›</a:t>
            </a:fld>
            <a:endParaRPr lang="en-GB"/>
          </a:p>
        </p:txBody>
      </p:sp>
    </p:spTree>
    <p:extLst>
      <p:ext uri="{BB962C8B-B14F-4D97-AF65-F5344CB8AC3E}">
        <p14:creationId xmlns:p14="http://schemas.microsoft.com/office/powerpoint/2010/main" val="3478014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523C1D-2C5C-48ED-B122-ABA2D8C5A6DC}" type="slidenum">
              <a:rPr lang="en-GB" smtClean="0"/>
              <a:pPr/>
              <a:t>‹#›</a:t>
            </a:fld>
            <a:endParaRPr lang="en-GB"/>
          </a:p>
        </p:txBody>
      </p:sp>
    </p:spTree>
    <p:extLst>
      <p:ext uri="{BB962C8B-B14F-4D97-AF65-F5344CB8AC3E}">
        <p14:creationId xmlns:p14="http://schemas.microsoft.com/office/powerpoint/2010/main" val="2386968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0B0794-5E57-45C9-8AB8-02384A6EC978}" type="datetimeFigureOut">
              <a:rPr lang="en-GB" smtClean="0"/>
              <a:t>26/02/2020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83A2DA-92E8-4B0F-896E-E13EF6AA4A18}" type="slidenum">
              <a:rPr lang="en-GB" smtClean="0"/>
              <a:t>‹#›</a:t>
            </a:fld>
            <a:endParaRPr lang="en-GB"/>
          </a:p>
        </p:txBody>
      </p:sp>
    </p:spTree>
    <p:extLst>
      <p:ext uri="{BB962C8B-B14F-4D97-AF65-F5344CB8AC3E}">
        <p14:creationId xmlns:p14="http://schemas.microsoft.com/office/powerpoint/2010/main" val="2162508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20.png"/><Relationship Id="rId4" Type="http://schemas.openxmlformats.org/officeDocument/2006/relationships/image" Target="../media/image14.jpe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76" y="959225"/>
            <a:ext cx="3079376" cy="1109849"/>
          </a:xfrm>
        </p:spPr>
        <p:txBody>
          <a:bodyPr>
            <a:normAutofit fontScale="90000"/>
          </a:bodyPr>
          <a:lstStyle/>
          <a:p>
            <a:r>
              <a:rPr lang="en-GB" dirty="0" smtClean="0"/>
              <a:t>Schema Play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5212" y="0"/>
            <a:ext cx="5083426" cy="6508376"/>
          </a:xfrm>
          <a:prstGeom prst="rect">
            <a:avLst/>
          </a:prstGeom>
        </p:spPr>
      </p:pic>
    </p:spTree>
    <p:extLst>
      <p:ext uri="{BB962C8B-B14F-4D97-AF65-F5344CB8AC3E}">
        <p14:creationId xmlns:p14="http://schemas.microsoft.com/office/powerpoint/2010/main" val="1559251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1" y="4199"/>
            <a:ext cx="4193177" cy="720080"/>
          </a:xfrm>
        </p:spPr>
        <p:txBody>
          <a:bodyPr>
            <a:normAutofit/>
          </a:bodyPr>
          <a:lstStyle/>
          <a:p>
            <a:r>
              <a:rPr lang="en-GB" dirty="0"/>
              <a:t>Example </a:t>
            </a:r>
            <a:r>
              <a:rPr lang="en-GB" dirty="0" err="1"/>
              <a:t>Schèmes</a:t>
            </a:r>
            <a:endParaRPr lang="en-GB" dirty="0"/>
          </a:p>
        </p:txBody>
      </p:sp>
      <p:sp>
        <p:nvSpPr>
          <p:cNvPr id="4" name="Title 1">
            <a:extLst>
              <a:ext uri="{FF2B5EF4-FFF2-40B4-BE49-F238E27FC236}">
                <a16:creationId xmlns:a16="http://schemas.microsoft.com/office/drawing/2014/main" id="{A880228D-C9C1-491B-B684-0B495055666E}"/>
              </a:ext>
            </a:extLst>
          </p:cNvPr>
          <p:cNvSpPr txBox="1">
            <a:spLocks/>
          </p:cNvSpPr>
          <p:nvPr/>
        </p:nvSpPr>
        <p:spPr>
          <a:xfrm>
            <a:off x="6524073" y="174171"/>
            <a:ext cx="3993704" cy="55010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800" dirty="0"/>
              <a:t>First identified by Chris </a:t>
            </a:r>
            <a:r>
              <a:rPr lang="en-GB" sz="1800" dirty="0" err="1"/>
              <a:t>Athey</a:t>
            </a:r>
            <a:r>
              <a:rPr lang="en-GB" sz="1800" dirty="0"/>
              <a:t> (1990)</a:t>
            </a:r>
          </a:p>
        </p:txBody>
      </p:sp>
      <p:pic>
        <p:nvPicPr>
          <p:cNvPr id="5" name="Picture 4" descr="A group of people in a room&#10;&#10;Description automatically generated">
            <a:extLst>
              <a:ext uri="{FF2B5EF4-FFF2-40B4-BE49-F238E27FC236}">
                <a16:creationId xmlns:a16="http://schemas.microsoft.com/office/drawing/2014/main" id="{26452284-AD0C-42E4-A082-0B11B9F86A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0999" b="-1"/>
          <a:stretch/>
        </p:blipFill>
        <p:spPr>
          <a:xfrm>
            <a:off x="4479986" y="761683"/>
            <a:ext cx="3160501" cy="2370377"/>
          </a:xfrm>
          <a:prstGeom prst="rect">
            <a:avLst/>
          </a:prstGeom>
        </p:spPr>
      </p:pic>
      <p:sp>
        <p:nvSpPr>
          <p:cNvPr id="7" name="TextBox 6">
            <a:extLst>
              <a:ext uri="{FF2B5EF4-FFF2-40B4-BE49-F238E27FC236}">
                <a16:creationId xmlns:a16="http://schemas.microsoft.com/office/drawing/2014/main" id="{691AC3AB-E8CF-4880-B77E-66020A3F6104}"/>
              </a:ext>
            </a:extLst>
          </p:cNvPr>
          <p:cNvSpPr txBox="1"/>
          <p:nvPr/>
        </p:nvSpPr>
        <p:spPr>
          <a:xfrm>
            <a:off x="4276959" y="3363714"/>
            <a:ext cx="1907177" cy="362229"/>
          </a:xfrm>
          <a:prstGeom prst="rect">
            <a:avLst/>
          </a:prstGeom>
        </p:spPr>
        <p:txBody>
          <a:bodyPr vert="horz" lIns="91440" tIns="45720" rIns="91440" bIns="45720" rtlCol="0" anchor="ctr">
            <a:noAutofit/>
          </a:bodyPr>
          <a:lstStyle/>
          <a:p>
            <a:pPr algn="ctr">
              <a:lnSpc>
                <a:spcPct val="90000"/>
              </a:lnSpc>
              <a:spcBef>
                <a:spcPct val="0"/>
              </a:spcBef>
              <a:spcAft>
                <a:spcPts val="600"/>
              </a:spcAft>
            </a:pPr>
            <a:r>
              <a:rPr lang="en-US" sz="2000" dirty="0">
                <a:solidFill>
                  <a:schemeClr val="tx1">
                    <a:lumMod val="85000"/>
                    <a:lumOff val="15000"/>
                  </a:schemeClr>
                </a:solidFill>
                <a:latin typeface="+mj-lt"/>
                <a:ea typeface="+mj-ea"/>
                <a:cs typeface="+mj-cs"/>
              </a:rPr>
              <a:t>Transporting</a:t>
            </a:r>
          </a:p>
          <a:p>
            <a:pPr algn="ctr">
              <a:lnSpc>
                <a:spcPct val="90000"/>
              </a:lnSpc>
              <a:spcBef>
                <a:spcPct val="0"/>
              </a:spcBef>
              <a:spcAft>
                <a:spcPts val="600"/>
              </a:spcAft>
            </a:pPr>
            <a:endParaRPr lang="en-US" sz="2000" dirty="0">
              <a:solidFill>
                <a:schemeClr val="tx1">
                  <a:lumMod val="85000"/>
                  <a:lumOff val="15000"/>
                </a:schemeClr>
              </a:solidFill>
              <a:latin typeface="+mj-lt"/>
              <a:ea typeface="+mj-ea"/>
              <a:cs typeface="+mj-cs"/>
            </a:endParaRPr>
          </a:p>
        </p:txBody>
      </p:sp>
      <p:pic>
        <p:nvPicPr>
          <p:cNvPr id="10" name="Picture 9">
            <a:extLst>
              <a:ext uri="{FF2B5EF4-FFF2-40B4-BE49-F238E27FC236}">
                <a16:creationId xmlns:a16="http://schemas.microsoft.com/office/drawing/2014/main" id="{52061CE5-9AB1-477A-9AB0-BD75FFD82EFF}"/>
              </a:ext>
            </a:extLst>
          </p:cNvPr>
          <p:cNvPicPr>
            <a:picLocks noChangeAspect="1"/>
          </p:cNvPicPr>
          <p:nvPr/>
        </p:nvPicPr>
        <p:blipFill rotWithShape="1">
          <a:blip r:embed="rId4"/>
          <a:srcRect l="13657" r="2546" b="1"/>
          <a:stretch/>
        </p:blipFill>
        <p:spPr>
          <a:xfrm>
            <a:off x="7966051" y="767327"/>
            <a:ext cx="2298006" cy="2056723"/>
          </a:xfrm>
          <a:prstGeom prst="rect">
            <a:avLst/>
          </a:prstGeom>
          <a:effectLst/>
        </p:spPr>
      </p:pic>
      <p:sp>
        <p:nvSpPr>
          <p:cNvPr id="11" name="TextBox 10">
            <a:extLst>
              <a:ext uri="{FF2B5EF4-FFF2-40B4-BE49-F238E27FC236}">
                <a16:creationId xmlns:a16="http://schemas.microsoft.com/office/drawing/2014/main" id="{93370BF4-9307-4D31-8F84-DA47EDAD2E00}"/>
              </a:ext>
            </a:extLst>
          </p:cNvPr>
          <p:cNvSpPr txBox="1"/>
          <p:nvPr/>
        </p:nvSpPr>
        <p:spPr>
          <a:xfrm>
            <a:off x="7925584" y="618682"/>
            <a:ext cx="2378943" cy="4794567"/>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000" dirty="0">
                <a:latin typeface="+mj-lt"/>
                <a:ea typeface="+mj-ea"/>
                <a:cs typeface="+mj-cs"/>
              </a:rPr>
              <a:t>Enclosing/Containing</a:t>
            </a:r>
          </a:p>
        </p:txBody>
      </p:sp>
      <p:pic>
        <p:nvPicPr>
          <p:cNvPr id="12" name="Picture 11">
            <a:extLst>
              <a:ext uri="{FF2B5EF4-FFF2-40B4-BE49-F238E27FC236}">
                <a16:creationId xmlns:a16="http://schemas.microsoft.com/office/drawing/2014/main" id="{75331AAE-8DBC-4178-B35A-0AAE233CFCA3}"/>
              </a:ext>
            </a:extLst>
          </p:cNvPr>
          <p:cNvPicPr>
            <a:picLocks noChangeAspect="1"/>
          </p:cNvPicPr>
          <p:nvPr/>
        </p:nvPicPr>
        <p:blipFill rotWithShape="1">
          <a:blip r:embed="rId5"/>
          <a:srcRect l="12391" r="3" b="3"/>
          <a:stretch/>
        </p:blipFill>
        <p:spPr>
          <a:xfrm>
            <a:off x="1686691" y="3752322"/>
            <a:ext cx="2404419" cy="2236770"/>
          </a:xfrm>
          <a:prstGeom prst="rect">
            <a:avLst/>
          </a:prstGeom>
        </p:spPr>
      </p:pic>
      <p:sp>
        <p:nvSpPr>
          <p:cNvPr id="13" name="Title 1">
            <a:extLst>
              <a:ext uri="{FF2B5EF4-FFF2-40B4-BE49-F238E27FC236}">
                <a16:creationId xmlns:a16="http://schemas.microsoft.com/office/drawing/2014/main" id="{9293A32C-E56D-4A03-B3E2-A42A9302A70C}"/>
              </a:ext>
            </a:extLst>
          </p:cNvPr>
          <p:cNvSpPr txBox="1">
            <a:spLocks/>
          </p:cNvSpPr>
          <p:nvPr/>
        </p:nvSpPr>
        <p:spPr>
          <a:xfrm>
            <a:off x="1999636" y="5242242"/>
            <a:ext cx="1292205" cy="131764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dirty="0"/>
              <a:t>Rotation</a:t>
            </a:r>
          </a:p>
        </p:txBody>
      </p:sp>
      <p:pic>
        <p:nvPicPr>
          <p:cNvPr id="14" name="Picture 13">
            <a:extLst>
              <a:ext uri="{FF2B5EF4-FFF2-40B4-BE49-F238E27FC236}">
                <a16:creationId xmlns:a16="http://schemas.microsoft.com/office/drawing/2014/main" id="{3DF3D2C4-8C67-497E-8FD5-DB3718827B56}"/>
              </a:ext>
            </a:extLst>
          </p:cNvPr>
          <p:cNvPicPr>
            <a:picLocks noChangeAspect="1"/>
          </p:cNvPicPr>
          <p:nvPr/>
        </p:nvPicPr>
        <p:blipFill rotWithShape="1">
          <a:blip r:embed="rId6">
            <a:extLst>
              <a:ext uri="{28A0092B-C50C-407E-A947-70E740481C1C}">
                <a14:useLocalDpi xmlns:a14="http://schemas.microsoft.com/office/drawing/2010/main" val="0"/>
              </a:ext>
            </a:extLst>
          </a:blip>
          <a:srcRect l="8015" r="10104" b="-2"/>
          <a:stretch/>
        </p:blipFill>
        <p:spPr>
          <a:xfrm>
            <a:off x="1746740" y="761682"/>
            <a:ext cx="2443597" cy="2187028"/>
          </a:xfrm>
          <a:prstGeom prst="rect">
            <a:avLst/>
          </a:prstGeom>
          <a:effectLst/>
        </p:spPr>
      </p:pic>
      <p:sp>
        <p:nvSpPr>
          <p:cNvPr id="15" name="TextBox 14">
            <a:extLst>
              <a:ext uri="{FF2B5EF4-FFF2-40B4-BE49-F238E27FC236}">
                <a16:creationId xmlns:a16="http://schemas.microsoft.com/office/drawing/2014/main" id="{D0C3FFC0-12F3-4790-ACE3-AC468C549D94}"/>
              </a:ext>
            </a:extLst>
          </p:cNvPr>
          <p:cNvSpPr txBox="1"/>
          <p:nvPr/>
        </p:nvSpPr>
        <p:spPr>
          <a:xfrm>
            <a:off x="8184231" y="618682"/>
            <a:ext cx="2405392" cy="4794567"/>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3100" dirty="0">
              <a:solidFill>
                <a:srgbClr val="FFFFFF"/>
              </a:solidFill>
              <a:latin typeface="+mj-lt"/>
              <a:ea typeface="+mj-ea"/>
              <a:cs typeface="+mj-cs"/>
            </a:endParaRPr>
          </a:p>
        </p:txBody>
      </p:sp>
      <p:pic>
        <p:nvPicPr>
          <p:cNvPr id="16" name="Picture 15">
            <a:extLst>
              <a:ext uri="{FF2B5EF4-FFF2-40B4-BE49-F238E27FC236}">
                <a16:creationId xmlns:a16="http://schemas.microsoft.com/office/drawing/2014/main" id="{832EA40B-9277-411C-91B9-8F85103B0049}"/>
              </a:ext>
            </a:extLst>
          </p:cNvPr>
          <p:cNvPicPr>
            <a:picLocks noChangeAspect="1"/>
          </p:cNvPicPr>
          <p:nvPr/>
        </p:nvPicPr>
        <p:blipFill rotWithShape="1">
          <a:blip r:embed="rId7"/>
          <a:srcRect t="10025" b="26430"/>
          <a:stretch/>
        </p:blipFill>
        <p:spPr>
          <a:xfrm>
            <a:off x="7925583" y="3789624"/>
            <a:ext cx="2534912" cy="2268756"/>
          </a:xfrm>
          <a:prstGeom prst="rect">
            <a:avLst/>
          </a:prstGeom>
          <a:effectLst/>
        </p:spPr>
      </p:pic>
      <p:sp>
        <p:nvSpPr>
          <p:cNvPr id="17" name="TextBox 16">
            <a:extLst>
              <a:ext uri="{FF2B5EF4-FFF2-40B4-BE49-F238E27FC236}">
                <a16:creationId xmlns:a16="http://schemas.microsoft.com/office/drawing/2014/main" id="{9DB03D69-3DEB-421E-BB97-8701D458D0CA}"/>
              </a:ext>
            </a:extLst>
          </p:cNvPr>
          <p:cNvSpPr txBox="1"/>
          <p:nvPr/>
        </p:nvSpPr>
        <p:spPr>
          <a:xfrm>
            <a:off x="1887474" y="3235261"/>
            <a:ext cx="1505428" cy="362229"/>
          </a:xfrm>
          <a:prstGeom prst="rect">
            <a:avLst/>
          </a:prstGeom>
        </p:spPr>
        <p:txBody>
          <a:bodyPr vert="horz" lIns="91440" tIns="45720" rIns="91440" bIns="45720" rtlCol="0" anchor="ctr">
            <a:noAutofit/>
          </a:bodyPr>
          <a:lstStyle/>
          <a:p>
            <a:pPr algn="ctr">
              <a:lnSpc>
                <a:spcPct val="90000"/>
              </a:lnSpc>
              <a:spcBef>
                <a:spcPct val="0"/>
              </a:spcBef>
              <a:spcAft>
                <a:spcPts val="600"/>
              </a:spcAft>
            </a:pPr>
            <a:r>
              <a:rPr lang="en-US" sz="2000" dirty="0">
                <a:solidFill>
                  <a:schemeClr val="tx1">
                    <a:lumMod val="85000"/>
                    <a:lumOff val="15000"/>
                  </a:schemeClr>
                </a:solidFill>
                <a:latin typeface="+mj-lt"/>
                <a:ea typeface="+mj-ea"/>
                <a:cs typeface="+mj-cs"/>
              </a:rPr>
              <a:t>Connecting</a:t>
            </a:r>
          </a:p>
          <a:p>
            <a:pPr algn="ctr">
              <a:lnSpc>
                <a:spcPct val="90000"/>
              </a:lnSpc>
              <a:spcBef>
                <a:spcPct val="0"/>
              </a:spcBef>
              <a:spcAft>
                <a:spcPts val="600"/>
              </a:spcAft>
            </a:pPr>
            <a:endParaRPr lang="en-US" sz="2000" dirty="0">
              <a:solidFill>
                <a:schemeClr val="tx1">
                  <a:lumMod val="85000"/>
                  <a:lumOff val="15000"/>
                </a:schemeClr>
              </a:solidFill>
              <a:latin typeface="+mj-lt"/>
              <a:ea typeface="+mj-ea"/>
              <a:cs typeface="+mj-cs"/>
            </a:endParaRPr>
          </a:p>
        </p:txBody>
      </p:sp>
      <p:sp>
        <p:nvSpPr>
          <p:cNvPr id="18" name="TextBox 17">
            <a:extLst>
              <a:ext uri="{FF2B5EF4-FFF2-40B4-BE49-F238E27FC236}">
                <a16:creationId xmlns:a16="http://schemas.microsoft.com/office/drawing/2014/main" id="{8FFB4631-6741-4072-8150-13B3F2A83D54}"/>
              </a:ext>
            </a:extLst>
          </p:cNvPr>
          <p:cNvSpPr txBox="1"/>
          <p:nvPr/>
        </p:nvSpPr>
        <p:spPr>
          <a:xfrm>
            <a:off x="8248376" y="6329654"/>
            <a:ext cx="1579942" cy="362229"/>
          </a:xfrm>
          <a:prstGeom prst="rect">
            <a:avLst/>
          </a:prstGeom>
        </p:spPr>
        <p:txBody>
          <a:bodyPr vert="horz" lIns="91440" tIns="45720" rIns="91440" bIns="45720" rtlCol="0" anchor="ctr">
            <a:normAutofit fontScale="25000" lnSpcReduction="20000"/>
          </a:bodyPr>
          <a:lstStyle/>
          <a:p>
            <a:pPr algn="ctr">
              <a:lnSpc>
                <a:spcPct val="90000"/>
              </a:lnSpc>
              <a:spcBef>
                <a:spcPct val="0"/>
              </a:spcBef>
              <a:spcAft>
                <a:spcPts val="600"/>
              </a:spcAft>
            </a:pPr>
            <a:r>
              <a:rPr lang="en-US" sz="8000" dirty="0">
                <a:solidFill>
                  <a:schemeClr val="tx1">
                    <a:lumMod val="85000"/>
                    <a:lumOff val="15000"/>
                  </a:schemeClr>
                </a:solidFill>
                <a:latin typeface="+mj-lt"/>
                <a:ea typeface="+mj-ea"/>
                <a:cs typeface="+mj-cs"/>
              </a:rPr>
              <a:t>Trajectories</a:t>
            </a:r>
          </a:p>
          <a:p>
            <a:pPr algn="ctr">
              <a:lnSpc>
                <a:spcPct val="90000"/>
              </a:lnSpc>
              <a:spcBef>
                <a:spcPct val="0"/>
              </a:spcBef>
              <a:spcAft>
                <a:spcPts val="600"/>
              </a:spcAft>
            </a:pPr>
            <a:endParaRPr lang="en-US" sz="3100" dirty="0">
              <a:solidFill>
                <a:schemeClr val="tx1">
                  <a:lumMod val="85000"/>
                  <a:lumOff val="15000"/>
                </a:schemeClr>
              </a:solidFill>
              <a:latin typeface="+mj-lt"/>
              <a:ea typeface="+mj-ea"/>
              <a:cs typeface="+mj-cs"/>
            </a:endParaRPr>
          </a:p>
        </p:txBody>
      </p:sp>
      <p:sp>
        <p:nvSpPr>
          <p:cNvPr id="20" name="TextBox 19">
            <a:extLst>
              <a:ext uri="{FF2B5EF4-FFF2-40B4-BE49-F238E27FC236}">
                <a16:creationId xmlns:a16="http://schemas.microsoft.com/office/drawing/2014/main" id="{09C7B22B-3730-403C-B4AD-0D0776B110E9}"/>
              </a:ext>
            </a:extLst>
          </p:cNvPr>
          <p:cNvSpPr txBox="1"/>
          <p:nvPr/>
        </p:nvSpPr>
        <p:spPr>
          <a:xfrm>
            <a:off x="5230546" y="6321601"/>
            <a:ext cx="1579942" cy="362229"/>
          </a:xfrm>
          <a:prstGeom prst="rect">
            <a:avLst/>
          </a:prstGeom>
        </p:spPr>
        <p:txBody>
          <a:bodyPr vert="horz" lIns="91440" tIns="45720" rIns="91440" bIns="45720" rtlCol="0" anchor="ctr">
            <a:normAutofit fontScale="25000" lnSpcReduction="20000"/>
          </a:bodyPr>
          <a:lstStyle/>
          <a:p>
            <a:pPr algn="ctr">
              <a:lnSpc>
                <a:spcPct val="90000"/>
              </a:lnSpc>
              <a:spcBef>
                <a:spcPct val="0"/>
              </a:spcBef>
              <a:spcAft>
                <a:spcPts val="600"/>
              </a:spcAft>
            </a:pPr>
            <a:r>
              <a:rPr lang="en-US" sz="8000" dirty="0">
                <a:solidFill>
                  <a:schemeClr val="tx1">
                    <a:lumMod val="85000"/>
                    <a:lumOff val="15000"/>
                  </a:schemeClr>
                </a:solidFill>
                <a:latin typeface="+mj-lt"/>
                <a:ea typeface="+mj-ea"/>
                <a:cs typeface="+mj-cs"/>
              </a:rPr>
              <a:t>Grading</a:t>
            </a:r>
          </a:p>
          <a:p>
            <a:pPr algn="ctr">
              <a:lnSpc>
                <a:spcPct val="90000"/>
              </a:lnSpc>
              <a:spcBef>
                <a:spcPct val="0"/>
              </a:spcBef>
              <a:spcAft>
                <a:spcPts val="600"/>
              </a:spcAft>
            </a:pPr>
            <a:endParaRPr lang="en-US" sz="3100" dirty="0">
              <a:solidFill>
                <a:schemeClr val="tx1">
                  <a:lumMod val="85000"/>
                  <a:lumOff val="15000"/>
                </a:schemeClr>
              </a:solidFill>
              <a:latin typeface="+mj-lt"/>
              <a:ea typeface="+mj-ea"/>
              <a:cs typeface="+mj-cs"/>
            </a:endParaRPr>
          </a:p>
        </p:txBody>
      </p:sp>
      <p:pic>
        <p:nvPicPr>
          <p:cNvPr id="22" name="Picture 21">
            <a:extLst>
              <a:ext uri="{FF2B5EF4-FFF2-40B4-BE49-F238E27FC236}">
                <a16:creationId xmlns:a16="http://schemas.microsoft.com/office/drawing/2014/main" id="{6979AB75-3963-4BC0-A143-A58ECE6CF0F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49757" y="3694021"/>
            <a:ext cx="3378012" cy="2241929"/>
          </a:xfrm>
          <a:prstGeom prst="rect">
            <a:avLst/>
          </a:prstGeom>
        </p:spPr>
      </p:pic>
    </p:spTree>
    <p:extLst>
      <p:ext uri="{BB962C8B-B14F-4D97-AF65-F5344CB8AC3E}">
        <p14:creationId xmlns:p14="http://schemas.microsoft.com/office/powerpoint/2010/main" val="4288573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52811" y="313645"/>
            <a:ext cx="8266953" cy="5995396"/>
          </a:xfrm>
        </p:spPr>
      </p:pic>
    </p:spTree>
    <p:extLst>
      <p:ext uri="{BB962C8B-B14F-4D97-AF65-F5344CB8AC3E}">
        <p14:creationId xmlns:p14="http://schemas.microsoft.com/office/powerpoint/2010/main" val="2770665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6602" y="441984"/>
            <a:ext cx="5911563" cy="6416016"/>
          </a:xfrm>
          <a:prstGeom prst="rect">
            <a:avLst/>
          </a:prstGeom>
        </p:spPr>
      </p:pic>
    </p:spTree>
    <p:extLst>
      <p:ext uri="{BB962C8B-B14F-4D97-AF65-F5344CB8AC3E}">
        <p14:creationId xmlns:p14="http://schemas.microsoft.com/office/powerpoint/2010/main" val="3893330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7140" y="678278"/>
            <a:ext cx="4158569" cy="561494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4468" y="188259"/>
            <a:ext cx="3659336" cy="6320118"/>
          </a:xfrm>
          <a:prstGeom prst="rect">
            <a:avLst/>
          </a:prstGeom>
        </p:spPr>
      </p:pic>
    </p:spTree>
    <p:extLst>
      <p:ext uri="{BB962C8B-B14F-4D97-AF65-F5344CB8AC3E}">
        <p14:creationId xmlns:p14="http://schemas.microsoft.com/office/powerpoint/2010/main" val="3972188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12700"/>
            <a:ext cx="8128000" cy="6832600"/>
          </a:xfrm>
          <a:prstGeom prst="rect">
            <a:avLst/>
          </a:prstGeom>
        </p:spPr>
      </p:pic>
    </p:spTree>
    <p:extLst>
      <p:ext uri="{BB962C8B-B14F-4D97-AF65-F5344CB8AC3E}">
        <p14:creationId xmlns:p14="http://schemas.microsoft.com/office/powerpoint/2010/main" val="1399690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C0A12A-6378-422B-80BE-6B6485E074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7397" y="1676367"/>
            <a:ext cx="3858163" cy="3962953"/>
          </a:xfrm>
          <a:prstGeom prst="rect">
            <a:avLst/>
          </a:prstGeom>
        </p:spPr>
      </p:pic>
      <p:pic>
        <p:nvPicPr>
          <p:cNvPr id="4" name="Picture 3">
            <a:extLst>
              <a:ext uri="{FF2B5EF4-FFF2-40B4-BE49-F238E27FC236}">
                <a16:creationId xmlns:a16="http://schemas.microsoft.com/office/drawing/2014/main" id="{FC8134FB-BC9B-4550-B9D5-1878E25668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84375" y="577734"/>
            <a:ext cx="2111375" cy="1583531"/>
          </a:xfrm>
          <a:prstGeom prst="rect">
            <a:avLst/>
          </a:prstGeom>
        </p:spPr>
      </p:pic>
      <p:pic>
        <p:nvPicPr>
          <p:cNvPr id="14338" name="Picture 2">
            <a:extLst>
              <a:ext uri="{FF2B5EF4-FFF2-40B4-BE49-F238E27FC236}">
                <a16:creationId xmlns:a16="http://schemas.microsoft.com/office/drawing/2014/main" id="{5CA0A482-84A5-41B9-92A0-68BCC5F11EB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1454236" y="2424452"/>
            <a:ext cx="2080630" cy="1576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FE5924E2-2745-4B77-A6E6-C9EA69687123}"/>
              </a:ext>
            </a:extLst>
          </p:cNvPr>
          <p:cNvSpPr>
            <a:spLocks noChangeArrowheads="1"/>
          </p:cNvSpPr>
          <p:nvPr/>
        </p:nvSpPr>
        <p:spPr bwMode="auto">
          <a:xfrm>
            <a:off x="1885951" y="29014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457200">
              <a:defRPr/>
            </a:pPr>
            <a:endParaRPr lang="en-GB">
              <a:solidFill>
                <a:prstClr val="black"/>
              </a:solidFill>
              <a:latin typeface="Calibri" panose="020F0502020204030204"/>
            </a:endParaRPr>
          </a:p>
        </p:txBody>
      </p:sp>
      <p:pic>
        <p:nvPicPr>
          <p:cNvPr id="14339" name="Picture 3">
            <a:extLst>
              <a:ext uri="{FF2B5EF4-FFF2-40B4-BE49-F238E27FC236}">
                <a16:creationId xmlns:a16="http://schemas.microsoft.com/office/drawing/2014/main" id="{3A414DAB-A1E6-46C3-A393-801B1864830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08914" y="4551179"/>
            <a:ext cx="1441473" cy="182196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6">
            <a:extLst>
              <a:ext uri="{FF2B5EF4-FFF2-40B4-BE49-F238E27FC236}">
                <a16:creationId xmlns:a16="http://schemas.microsoft.com/office/drawing/2014/main" id="{F92DDDAB-2863-4308-B77E-F77B81984544}"/>
              </a:ext>
            </a:extLst>
          </p:cNvPr>
          <p:cNvSpPr>
            <a:spLocks noChangeArrowheads="1"/>
          </p:cNvSpPr>
          <p:nvPr/>
        </p:nvSpPr>
        <p:spPr bwMode="auto">
          <a:xfrm>
            <a:off x="1800226" y="18533"/>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457200">
              <a:defRPr/>
            </a:pPr>
            <a:endParaRPr lang="en-GB">
              <a:solidFill>
                <a:prstClr val="black"/>
              </a:solidFill>
              <a:latin typeface="Calibri" panose="020F0502020204030204"/>
            </a:endParaRPr>
          </a:p>
        </p:txBody>
      </p:sp>
      <p:pic>
        <p:nvPicPr>
          <p:cNvPr id="14341" name="Picture 5">
            <a:extLst>
              <a:ext uri="{FF2B5EF4-FFF2-40B4-BE49-F238E27FC236}">
                <a16:creationId xmlns:a16="http://schemas.microsoft.com/office/drawing/2014/main" id="{5CCC2C32-24BC-40A6-ABBA-92F4FC81551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37152" y="71284"/>
            <a:ext cx="1533604" cy="194273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8">
            <a:extLst>
              <a:ext uri="{FF2B5EF4-FFF2-40B4-BE49-F238E27FC236}">
                <a16:creationId xmlns:a16="http://schemas.microsoft.com/office/drawing/2014/main" id="{6E3525E4-4342-41CB-AD9A-A7DD961C756F}"/>
              </a:ext>
            </a:extLst>
          </p:cNvPr>
          <p:cNvSpPr>
            <a:spLocks noChangeArrowheads="1"/>
          </p:cNvSpPr>
          <p:nvPr/>
        </p:nvSpPr>
        <p:spPr bwMode="auto">
          <a:xfrm>
            <a:off x="6518274" y="-53974"/>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457200">
              <a:defRPr/>
            </a:pPr>
            <a:endParaRPr lang="en-GB">
              <a:solidFill>
                <a:prstClr val="black"/>
              </a:solidFill>
              <a:latin typeface="Calibri" panose="020F0502020204030204"/>
            </a:endParaRPr>
          </a:p>
        </p:txBody>
      </p:sp>
      <p:sp>
        <p:nvSpPr>
          <p:cNvPr id="8" name="Rectangle 10">
            <a:extLst>
              <a:ext uri="{FF2B5EF4-FFF2-40B4-BE49-F238E27FC236}">
                <a16:creationId xmlns:a16="http://schemas.microsoft.com/office/drawing/2014/main" id="{7443A4D0-590D-4CFD-B869-BD7C1869E600}"/>
              </a:ext>
            </a:extLst>
          </p:cNvPr>
          <p:cNvSpPr>
            <a:spLocks noChangeArrowheads="1"/>
          </p:cNvSpPr>
          <p:nvPr/>
        </p:nvSpPr>
        <p:spPr bwMode="auto">
          <a:xfrm>
            <a:off x="3491438" y="-10026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457200">
              <a:defRPr/>
            </a:pPr>
            <a:endParaRPr lang="en-GB">
              <a:solidFill>
                <a:prstClr val="black"/>
              </a:solidFill>
              <a:latin typeface="Calibri" panose="020F0502020204030204"/>
            </a:endParaRPr>
          </a:p>
        </p:txBody>
      </p:sp>
      <p:pic>
        <p:nvPicPr>
          <p:cNvPr id="10" name="Picture 9">
            <a:extLst>
              <a:ext uri="{FF2B5EF4-FFF2-40B4-BE49-F238E27FC236}">
                <a16:creationId xmlns:a16="http://schemas.microsoft.com/office/drawing/2014/main" id="{F4C903BB-39F3-424F-B055-FC2EE80CAA2D}"/>
              </a:ext>
            </a:extLst>
          </p:cNvPr>
          <p:cNvPicPr>
            <a:picLocks noChangeAspect="1"/>
          </p:cNvPicPr>
          <p:nvPr/>
        </p:nvPicPr>
        <p:blipFill>
          <a:blip r:embed="rId8"/>
          <a:stretch>
            <a:fillRect/>
          </a:stretch>
        </p:blipFill>
        <p:spPr>
          <a:xfrm>
            <a:off x="8580850" y="2386645"/>
            <a:ext cx="1526907" cy="2019312"/>
          </a:xfrm>
          <a:prstGeom prst="rect">
            <a:avLst/>
          </a:prstGeom>
        </p:spPr>
      </p:pic>
      <p:sp>
        <p:nvSpPr>
          <p:cNvPr id="16" name="Title 1">
            <a:extLst>
              <a:ext uri="{FF2B5EF4-FFF2-40B4-BE49-F238E27FC236}">
                <a16:creationId xmlns:a16="http://schemas.microsoft.com/office/drawing/2014/main" id="{EED33771-77E1-48B4-99A3-BFF9E17E6E05}"/>
              </a:ext>
            </a:extLst>
          </p:cNvPr>
          <p:cNvSpPr txBox="1">
            <a:spLocks/>
          </p:cNvSpPr>
          <p:nvPr/>
        </p:nvSpPr>
        <p:spPr>
          <a:xfrm>
            <a:off x="2304305" y="6338472"/>
            <a:ext cx="7314827" cy="451366"/>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GB" sz="2400" b="1" i="1" dirty="0">
                <a:solidFill>
                  <a:prstClr val="black">
                    <a:lumMod val="75000"/>
                    <a:lumOff val="25000"/>
                  </a:prstClr>
                </a:solidFill>
                <a:latin typeface="Corbel" panose="020B0503020204020204" pitchFamily="34" charset="0"/>
              </a:rPr>
              <a:t>Harry (27 months) really likes hats.</a:t>
            </a:r>
          </a:p>
        </p:txBody>
      </p:sp>
      <p:cxnSp>
        <p:nvCxnSpPr>
          <p:cNvPr id="13" name="Straight Arrow Connector 12">
            <a:extLst>
              <a:ext uri="{FF2B5EF4-FFF2-40B4-BE49-F238E27FC236}">
                <a16:creationId xmlns:a16="http://schemas.microsoft.com/office/drawing/2014/main" id="{EC6527E6-937C-487E-B5F6-92888C2D3003}"/>
              </a:ext>
            </a:extLst>
          </p:cNvPr>
          <p:cNvCxnSpPr>
            <a:cxnSpLocks/>
          </p:cNvCxnSpPr>
          <p:nvPr/>
        </p:nvCxnSpPr>
        <p:spPr>
          <a:xfrm flipH="1">
            <a:off x="7453992" y="1581171"/>
            <a:ext cx="1670645" cy="1385530"/>
          </a:xfrm>
          <a:prstGeom prst="straightConnector1">
            <a:avLst/>
          </a:prstGeom>
          <a:ln w="762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A56E9E27-086B-4417-A1A9-82DEA785BD3B}"/>
              </a:ext>
            </a:extLst>
          </p:cNvPr>
          <p:cNvPicPr>
            <a:picLocks noChangeAspect="1"/>
          </p:cNvPicPr>
          <p:nvPr/>
        </p:nvPicPr>
        <p:blipFill>
          <a:blip r:embed="rId9"/>
          <a:stretch>
            <a:fillRect/>
          </a:stretch>
        </p:blipFill>
        <p:spPr>
          <a:xfrm>
            <a:off x="7029318" y="32497"/>
            <a:ext cx="1526745" cy="1809474"/>
          </a:xfrm>
          <a:prstGeom prst="rect">
            <a:avLst/>
          </a:prstGeom>
        </p:spPr>
      </p:pic>
      <p:pic>
        <p:nvPicPr>
          <p:cNvPr id="9" name="Picture 8">
            <a:extLst>
              <a:ext uri="{FF2B5EF4-FFF2-40B4-BE49-F238E27FC236}">
                <a16:creationId xmlns:a16="http://schemas.microsoft.com/office/drawing/2014/main" id="{24CA3CDF-7659-4BB5-A3FB-4C6673CD9B53}"/>
              </a:ext>
            </a:extLst>
          </p:cNvPr>
          <p:cNvPicPr>
            <a:picLocks noChangeAspect="1"/>
          </p:cNvPicPr>
          <p:nvPr/>
        </p:nvPicPr>
        <p:blipFill>
          <a:blip r:embed="rId10"/>
          <a:stretch>
            <a:fillRect/>
          </a:stretch>
        </p:blipFill>
        <p:spPr>
          <a:xfrm>
            <a:off x="2256124" y="4405957"/>
            <a:ext cx="1556800" cy="1981200"/>
          </a:xfrm>
          <a:prstGeom prst="rect">
            <a:avLst/>
          </a:prstGeom>
        </p:spPr>
      </p:pic>
      <p:sp>
        <p:nvSpPr>
          <p:cNvPr id="12" name="Rectangle 11"/>
          <p:cNvSpPr/>
          <p:nvPr/>
        </p:nvSpPr>
        <p:spPr>
          <a:xfrm>
            <a:off x="4509108" y="285562"/>
            <a:ext cx="2081859" cy="707886"/>
          </a:xfrm>
          <a:prstGeom prst="rect">
            <a:avLst/>
          </a:prstGeom>
        </p:spPr>
        <p:txBody>
          <a:bodyPr wrap="square">
            <a:spAutoFit/>
          </a:bodyPr>
          <a:lstStyle/>
          <a:p>
            <a:pPr algn="ctr" defTabSz="457200">
              <a:defRPr/>
            </a:pPr>
            <a:r>
              <a:rPr lang="en-GB" sz="4000" b="1" dirty="0">
                <a:solidFill>
                  <a:srgbClr val="00B0F0"/>
                </a:solidFill>
                <a:latin typeface="Calibri" panose="020F0502020204030204"/>
              </a:rPr>
              <a:t>Child</a:t>
            </a:r>
          </a:p>
        </p:txBody>
      </p:sp>
    </p:spTree>
    <p:extLst>
      <p:ext uri="{BB962C8B-B14F-4D97-AF65-F5344CB8AC3E}">
        <p14:creationId xmlns:p14="http://schemas.microsoft.com/office/powerpoint/2010/main" val="75352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568" y="365127"/>
            <a:ext cx="7831782" cy="972748"/>
          </a:xfrm>
        </p:spPr>
        <p:txBody>
          <a:bodyPr>
            <a:normAutofit fontScale="90000"/>
          </a:bodyPr>
          <a:lstStyle/>
          <a:p>
            <a:pPr algn="ctr"/>
            <a:r>
              <a:rPr lang="en-GB" sz="2800" dirty="0">
                <a:solidFill>
                  <a:srgbClr val="00B0F0"/>
                </a:solidFill>
                <a:latin typeface="+mn-lt"/>
              </a:rPr>
              <a:t>What it looks like in practice…</a:t>
            </a:r>
            <a:br>
              <a:rPr lang="en-GB" sz="2800" dirty="0">
                <a:solidFill>
                  <a:srgbClr val="00B0F0"/>
                </a:solidFill>
                <a:latin typeface="+mn-lt"/>
              </a:rPr>
            </a:br>
            <a:r>
              <a:rPr lang="en-GB" sz="2800" dirty="0">
                <a:solidFill>
                  <a:schemeClr val="tx1">
                    <a:lumMod val="75000"/>
                    <a:lumOff val="25000"/>
                  </a:schemeClr>
                </a:solidFill>
                <a:latin typeface="+mn-lt"/>
              </a:rPr>
              <a:t>Harry’s initial observed Scheme &amp; Schema </a:t>
            </a:r>
            <a:br>
              <a:rPr lang="en-GB" sz="2800" dirty="0">
                <a:solidFill>
                  <a:schemeClr val="tx1">
                    <a:lumMod val="75000"/>
                    <a:lumOff val="25000"/>
                  </a:schemeClr>
                </a:solidFill>
                <a:latin typeface="+mn-lt"/>
              </a:rPr>
            </a:br>
            <a:endParaRPr lang="en-GB" sz="2800" dirty="0">
              <a:solidFill>
                <a:schemeClr val="tx1">
                  <a:lumMod val="75000"/>
                  <a:lumOff val="25000"/>
                </a:schemeClr>
              </a:solidFill>
              <a:latin typeface="+mn-lt"/>
            </a:endParaRPr>
          </a:p>
        </p:txBody>
      </p:sp>
      <p:sp>
        <p:nvSpPr>
          <p:cNvPr id="3" name="Content Placeholder 2"/>
          <p:cNvSpPr>
            <a:spLocks noGrp="1"/>
          </p:cNvSpPr>
          <p:nvPr>
            <p:ph sz="half" idx="1"/>
          </p:nvPr>
        </p:nvSpPr>
        <p:spPr>
          <a:xfrm>
            <a:off x="1524000" y="1268761"/>
            <a:ext cx="4529558" cy="5393824"/>
          </a:xfrm>
        </p:spPr>
        <p:txBody>
          <a:bodyPr>
            <a:normAutofit fontScale="92500" lnSpcReduction="20000"/>
          </a:bodyPr>
          <a:lstStyle/>
          <a:p>
            <a:pPr marL="0" indent="0" algn="ctr">
              <a:buNone/>
            </a:pPr>
            <a:r>
              <a:rPr lang="en-GB" sz="2400" dirty="0">
                <a:solidFill>
                  <a:schemeClr val="tx1">
                    <a:lumMod val="75000"/>
                    <a:lumOff val="25000"/>
                  </a:schemeClr>
                </a:solidFill>
              </a:rPr>
              <a:t>Harry is applying an enclosing scheme. He enjoys putting a hat on. </a:t>
            </a:r>
          </a:p>
          <a:p>
            <a:endParaRPr lang="en-GB" dirty="0">
              <a:solidFill>
                <a:schemeClr val="tx1">
                  <a:lumMod val="75000"/>
                  <a:lumOff val="25000"/>
                </a:schemeClr>
              </a:solidFill>
            </a:endParaRPr>
          </a:p>
          <a:p>
            <a:endParaRPr lang="en-GB" dirty="0">
              <a:solidFill>
                <a:schemeClr val="tx1">
                  <a:lumMod val="75000"/>
                  <a:lumOff val="25000"/>
                </a:schemeClr>
              </a:solidFill>
            </a:endParaRPr>
          </a:p>
          <a:p>
            <a:endParaRPr lang="en-GB" dirty="0">
              <a:solidFill>
                <a:schemeClr val="tx1">
                  <a:lumMod val="75000"/>
                  <a:lumOff val="25000"/>
                </a:schemeClr>
              </a:solidFill>
            </a:endParaRPr>
          </a:p>
          <a:p>
            <a:endParaRPr lang="en-GB" dirty="0">
              <a:solidFill>
                <a:schemeClr val="tx1">
                  <a:lumMod val="75000"/>
                  <a:lumOff val="25000"/>
                </a:schemeClr>
              </a:solidFill>
            </a:endParaRPr>
          </a:p>
          <a:p>
            <a:endParaRPr lang="en-GB" dirty="0">
              <a:solidFill>
                <a:schemeClr val="tx1">
                  <a:lumMod val="75000"/>
                  <a:lumOff val="25000"/>
                </a:schemeClr>
              </a:solidFill>
            </a:endParaRPr>
          </a:p>
          <a:p>
            <a:endParaRPr lang="en-GB" dirty="0">
              <a:solidFill>
                <a:schemeClr val="tx1">
                  <a:lumMod val="75000"/>
                  <a:lumOff val="25000"/>
                </a:schemeClr>
              </a:solidFill>
            </a:endParaRPr>
          </a:p>
          <a:p>
            <a:endParaRPr lang="en-GB" dirty="0">
              <a:solidFill>
                <a:schemeClr val="tx1">
                  <a:lumMod val="75000"/>
                  <a:lumOff val="25000"/>
                </a:schemeClr>
              </a:solidFill>
            </a:endParaRPr>
          </a:p>
          <a:p>
            <a:endParaRPr lang="en-GB" dirty="0">
              <a:solidFill>
                <a:schemeClr val="tx1">
                  <a:lumMod val="75000"/>
                  <a:lumOff val="25000"/>
                </a:schemeClr>
              </a:solidFill>
            </a:endParaRPr>
          </a:p>
          <a:p>
            <a:pPr marL="0" indent="0" algn="ctr">
              <a:buNone/>
            </a:pPr>
            <a:endParaRPr lang="en-GB" dirty="0">
              <a:solidFill>
                <a:schemeClr val="tx1">
                  <a:lumMod val="75000"/>
                  <a:lumOff val="25000"/>
                </a:schemeClr>
              </a:solidFill>
            </a:endParaRPr>
          </a:p>
          <a:p>
            <a:pPr algn="ctr"/>
            <a:r>
              <a:rPr lang="en-GB" dirty="0">
                <a:solidFill>
                  <a:schemeClr val="tx1">
                    <a:lumMod val="75000"/>
                    <a:lumOff val="25000"/>
                  </a:schemeClr>
                </a:solidFill>
              </a:rPr>
              <a:t>Scheme: Enclosing</a:t>
            </a:r>
          </a:p>
          <a:p>
            <a:pPr algn="ctr"/>
            <a:r>
              <a:rPr lang="en-GB" dirty="0">
                <a:solidFill>
                  <a:schemeClr val="tx1">
                    <a:lumMod val="75000"/>
                    <a:lumOff val="25000"/>
                  </a:schemeClr>
                </a:solidFill>
              </a:rPr>
              <a:t>Schema: Hats</a:t>
            </a:r>
          </a:p>
          <a:p>
            <a:pPr marL="0" indent="0">
              <a:buNone/>
            </a:pPr>
            <a:endParaRPr lang="en-GB" dirty="0">
              <a:solidFill>
                <a:schemeClr val="tx1">
                  <a:lumMod val="75000"/>
                  <a:lumOff val="25000"/>
                </a:schemeClr>
              </a:solidFill>
            </a:endParaRPr>
          </a:p>
        </p:txBody>
      </p:sp>
      <p:sp>
        <p:nvSpPr>
          <p:cNvPr id="4" name="Content Placeholder 3"/>
          <p:cNvSpPr>
            <a:spLocks noGrp="1"/>
          </p:cNvSpPr>
          <p:nvPr>
            <p:ph sz="half" idx="2"/>
          </p:nvPr>
        </p:nvSpPr>
        <p:spPr>
          <a:xfrm>
            <a:off x="6053560" y="1268761"/>
            <a:ext cx="4417838" cy="3877406"/>
          </a:xfrm>
        </p:spPr>
        <p:txBody>
          <a:bodyPr>
            <a:noAutofit/>
          </a:bodyPr>
          <a:lstStyle/>
          <a:p>
            <a:pPr marL="0" indent="0">
              <a:buNone/>
            </a:pPr>
            <a:r>
              <a:rPr lang="en-GB" sz="2400" b="1" u="sng" dirty="0">
                <a:solidFill>
                  <a:schemeClr val="tx1">
                    <a:lumMod val="75000"/>
                    <a:lumOff val="25000"/>
                  </a:schemeClr>
                </a:solidFill>
              </a:rPr>
              <a:t>‘Seeding’ Resources: </a:t>
            </a:r>
            <a:r>
              <a:rPr lang="en-GB" sz="2400" dirty="0">
                <a:solidFill>
                  <a:schemeClr val="tx1">
                    <a:lumMod val="75000"/>
                    <a:lumOff val="25000"/>
                  </a:schemeClr>
                </a:solidFill>
              </a:rPr>
              <a:t>A variety of hats were offered to support the enclosing scheme.</a:t>
            </a:r>
          </a:p>
          <a:p>
            <a:pPr marL="0" indent="0">
              <a:buNone/>
            </a:pPr>
            <a:r>
              <a:rPr lang="en-GB" sz="2400" b="1" u="sng" dirty="0">
                <a:solidFill>
                  <a:schemeClr val="tx1">
                    <a:lumMod val="75000"/>
                    <a:lumOff val="25000"/>
                  </a:schemeClr>
                </a:solidFill>
              </a:rPr>
              <a:t>Extension: </a:t>
            </a:r>
            <a:r>
              <a:rPr lang="en-GB" sz="2400" dirty="0">
                <a:solidFill>
                  <a:schemeClr val="tx1">
                    <a:lumMod val="75000"/>
                    <a:lumOff val="25000"/>
                  </a:schemeClr>
                </a:solidFill>
              </a:rPr>
              <a:t>Role-play opportunities were suggested to build upon the enclosing scheme and schema of hats.</a:t>
            </a:r>
          </a:p>
        </p:txBody>
      </p:sp>
      <p:pic>
        <p:nvPicPr>
          <p:cNvPr id="5" name="Picture 4"/>
          <p:cNvPicPr>
            <a:picLocks noChangeAspect="1"/>
          </p:cNvPicPr>
          <p:nvPr/>
        </p:nvPicPr>
        <p:blipFill>
          <a:blip r:embed="rId2"/>
          <a:stretch>
            <a:fillRect/>
          </a:stretch>
        </p:blipFill>
        <p:spPr>
          <a:xfrm>
            <a:off x="2466976" y="1839421"/>
            <a:ext cx="2628900" cy="3587176"/>
          </a:xfrm>
          <a:prstGeom prst="rect">
            <a:avLst/>
          </a:prstGeom>
        </p:spPr>
      </p:pic>
      <p:pic>
        <p:nvPicPr>
          <p:cNvPr id="6" name="Picture 5">
            <a:extLst>
              <a:ext uri="{FF2B5EF4-FFF2-40B4-BE49-F238E27FC236}">
                <a16:creationId xmlns:a16="http://schemas.microsoft.com/office/drawing/2014/main" id="{F80DD5BE-D9EE-42DF-A774-281B00DD7808}"/>
              </a:ext>
            </a:extLst>
          </p:cNvPr>
          <p:cNvPicPr>
            <a:picLocks noChangeAspect="1"/>
          </p:cNvPicPr>
          <p:nvPr/>
        </p:nvPicPr>
        <p:blipFill rotWithShape="1">
          <a:blip r:embed="rId3"/>
          <a:srcRect b="18956"/>
          <a:stretch/>
        </p:blipFill>
        <p:spPr>
          <a:xfrm>
            <a:off x="6053560" y="3969329"/>
            <a:ext cx="4257253" cy="2693257"/>
          </a:xfrm>
          <a:prstGeom prst="rect">
            <a:avLst/>
          </a:prstGeom>
        </p:spPr>
      </p:pic>
    </p:spTree>
    <p:extLst>
      <p:ext uri="{BB962C8B-B14F-4D97-AF65-F5344CB8AC3E}">
        <p14:creationId xmlns:p14="http://schemas.microsoft.com/office/powerpoint/2010/main" val="1599588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4235" y="270996"/>
            <a:ext cx="6355976" cy="1325563"/>
          </a:xfrm>
        </p:spPr>
        <p:txBody>
          <a:bodyPr/>
          <a:lstStyle/>
          <a:p>
            <a:r>
              <a:rPr lang="en-GB" dirty="0" smtClean="0"/>
              <a:t>Common types of scheme</a:t>
            </a:r>
            <a:endParaRPr lang="en-GB" dirty="0"/>
          </a:p>
        </p:txBody>
      </p:sp>
      <p:sp>
        <p:nvSpPr>
          <p:cNvPr id="3" name="Content Placeholder 2"/>
          <p:cNvSpPr>
            <a:spLocks noGrp="1"/>
          </p:cNvSpPr>
          <p:nvPr>
            <p:ph idx="1"/>
          </p:nvPr>
        </p:nvSpPr>
        <p:spPr>
          <a:xfrm>
            <a:off x="838200" y="1825625"/>
            <a:ext cx="10515600" cy="4602069"/>
          </a:xfrm>
        </p:spPr>
        <p:txBody>
          <a:bodyPr>
            <a:normAutofit fontScale="55000" lnSpcReduction="20000"/>
          </a:bodyPr>
          <a:lstStyle/>
          <a:p>
            <a:r>
              <a:rPr lang="en-GB" sz="3800" b="1" dirty="0"/>
              <a:t>Trajectory</a:t>
            </a:r>
            <a:r>
              <a:rPr lang="en-GB" sz="3800" dirty="0"/>
              <a:t> - creating lines in space by climbing up and jumping down. Dropping items from up high.</a:t>
            </a:r>
          </a:p>
          <a:p>
            <a:r>
              <a:rPr lang="en-GB" sz="3800" b="1" dirty="0"/>
              <a:t>Positioning</a:t>
            </a:r>
            <a:r>
              <a:rPr lang="en-GB" sz="3800" dirty="0"/>
              <a:t> - lining items up and putting them in groups.</a:t>
            </a:r>
          </a:p>
          <a:p>
            <a:r>
              <a:rPr lang="en-GB" sz="3800" b="1" dirty="0"/>
              <a:t>Enveloping</a:t>
            </a:r>
            <a:r>
              <a:rPr lang="en-GB" sz="3800" dirty="0"/>
              <a:t> - covering themselves or objects completely. Wrapping items up or placing them in containers.</a:t>
            </a:r>
          </a:p>
          <a:p>
            <a:r>
              <a:rPr lang="en-GB" sz="3800" b="1" dirty="0"/>
              <a:t>Rotating</a:t>
            </a:r>
            <a:r>
              <a:rPr lang="en-GB" sz="3800" dirty="0"/>
              <a:t> - enjoys spinning items round and round. Likes to run around in circles or being swung round.</a:t>
            </a:r>
          </a:p>
          <a:p>
            <a:r>
              <a:rPr lang="en-GB" sz="3800" b="1" dirty="0"/>
              <a:t>Enclosing</a:t>
            </a:r>
            <a:r>
              <a:rPr lang="en-GB" sz="3800" dirty="0"/>
              <a:t> - adding boundaries to play areas e.g. fences around animals. Adding borders to pictures.</a:t>
            </a:r>
          </a:p>
          <a:p>
            <a:r>
              <a:rPr lang="en-GB" sz="3800" b="1" dirty="0"/>
              <a:t>Transporting</a:t>
            </a:r>
            <a:r>
              <a:rPr lang="en-GB" sz="3800" dirty="0"/>
              <a:t> - carrying or moving items from one place to another; carrying items in containers or bags.</a:t>
            </a:r>
          </a:p>
          <a:p>
            <a:r>
              <a:rPr lang="en-GB" sz="3800" b="1" dirty="0"/>
              <a:t>Connecting</a:t>
            </a:r>
            <a:r>
              <a:rPr lang="en-GB" sz="3800" dirty="0"/>
              <a:t> - setting out and dismantling tracks, constructing, joining items together with tape or glue.</a:t>
            </a:r>
          </a:p>
          <a:p>
            <a:r>
              <a:rPr lang="en-GB" sz="3800" b="1" dirty="0"/>
              <a:t>Transforming</a:t>
            </a:r>
            <a:r>
              <a:rPr lang="en-GB" sz="3800" dirty="0"/>
              <a:t> - exploring the changing states of materials, transforming them from a solid to liquid state and back again.</a:t>
            </a:r>
          </a:p>
          <a:p>
            <a:endParaRPr lang="en-GB" dirty="0"/>
          </a:p>
        </p:txBody>
      </p:sp>
    </p:spTree>
    <p:extLst>
      <p:ext uri="{BB962C8B-B14F-4D97-AF65-F5344CB8AC3E}">
        <p14:creationId xmlns:p14="http://schemas.microsoft.com/office/powerpoint/2010/main" val="363630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148</Words>
  <Application>Microsoft Office PowerPoint</Application>
  <PresentationFormat>Widescreen</PresentationFormat>
  <Paragraphs>46</Paragraphs>
  <Slides>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Corbel</vt:lpstr>
      <vt:lpstr>Office Theme</vt:lpstr>
      <vt:lpstr>Schema Play</vt:lpstr>
      <vt:lpstr>Example Schèmes</vt:lpstr>
      <vt:lpstr>PowerPoint Presentation</vt:lpstr>
      <vt:lpstr>PowerPoint Presentation</vt:lpstr>
      <vt:lpstr>PowerPoint Presentation</vt:lpstr>
      <vt:lpstr>PowerPoint Presentation</vt:lpstr>
      <vt:lpstr>PowerPoint Presentation</vt:lpstr>
      <vt:lpstr>What it looks like in practice… Harry’s initial observed Scheme &amp; Schema  </vt:lpstr>
      <vt:lpstr>Common types of scheme</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Schema Play</dc:title>
  <dc:creator>Mrs Goodwin</dc:creator>
  <cp:lastModifiedBy>Miss Roots</cp:lastModifiedBy>
  <cp:revision>3</cp:revision>
  <dcterms:created xsi:type="dcterms:W3CDTF">2020-02-26T06:38:52Z</dcterms:created>
  <dcterms:modified xsi:type="dcterms:W3CDTF">2020-02-26T08:20:02Z</dcterms:modified>
</cp:coreProperties>
</file>