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326" autoAdjust="0"/>
  </p:normalViewPr>
  <p:slideViewPr>
    <p:cSldViewPr snapToGrid="0">
      <p:cViewPr>
        <p:scale>
          <a:sx n="50" d="100"/>
          <a:sy n="50" d="100"/>
        </p:scale>
        <p:origin x="2654" y="22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4C4EA54F-7F0E-4CAF-A36E-2F657A9C8138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57438" y="1279525"/>
            <a:ext cx="238918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099C9C3B-5391-47B9-8B43-772C0F2E3A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9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C9C3B-5391-47B9-8B43-772C0F2E3AD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80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5658626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Textiles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Summer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559368"/>
              </p:ext>
            </p:extLst>
          </p:nvPr>
        </p:nvGraphicFramePr>
        <p:xfrm>
          <a:off x="2807304" y="8457728"/>
          <a:ext cx="3870025" cy="12884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002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7418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91428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273043"/>
              </p:ext>
            </p:extLst>
          </p:nvPr>
        </p:nvGraphicFramePr>
        <p:xfrm>
          <a:off x="100210" y="1127426"/>
          <a:ext cx="6601216" cy="40432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596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25815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507101">
                  <a:extLst>
                    <a:ext uri="{9D8B030D-6E8A-4147-A177-3AD203B41FA5}">
                      <a16:colId xmlns:a16="http://schemas.microsoft.com/office/drawing/2014/main" val="3611883550"/>
                    </a:ext>
                  </a:extLst>
                </a:gridCol>
              </a:tblGrid>
              <a:tr h="32810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r>
                        <a:rPr lang="en-GB" b="1" baseline="0" dirty="0" smtClean="0"/>
                        <a:t> Famous Artists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40815">
                <a:tc>
                  <a:txBody>
                    <a:bodyPr/>
                    <a:lstStyle/>
                    <a:p>
                      <a:pPr algn="ctr"/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Peter</a:t>
                      </a:r>
                    </a:p>
                    <a:p>
                      <a:pPr algn="ctr"/>
                      <a:r>
                        <a:rPr lang="en-GB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Collingwood</a:t>
                      </a:r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effectLst/>
                        </a:rPr>
                        <a:t>(1922-2008), was the pre-eminent </a:t>
                      </a:r>
                      <a:r>
                        <a:rPr lang="en-GB" sz="1100" b="1" dirty="0" smtClean="0">
                          <a:effectLst/>
                        </a:rPr>
                        <a:t>British</a:t>
                      </a:r>
                      <a:r>
                        <a:rPr lang="en-GB" sz="1100" dirty="0" smtClean="0">
                          <a:effectLst/>
                        </a:rPr>
                        <a:t> artist weaver for 50 years.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effectLst/>
                        </a:rPr>
                        <a:t>Educated at Epsom college</a:t>
                      </a:r>
                      <a:r>
                        <a:rPr lang="en-GB" sz="1100" baseline="0" dirty="0" smtClean="0">
                          <a:effectLst/>
                        </a:rPr>
                        <a:t> but </a:t>
                      </a:r>
                      <a:r>
                        <a:rPr lang="en-GB" sz="1100" dirty="0" smtClean="0">
                          <a:effectLst/>
                        </a:rPr>
                        <a:t>realised that he was not cut out to be a doctor.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effectLst/>
                        </a:rPr>
                        <a:t>Served</a:t>
                      </a:r>
                      <a:r>
                        <a:rPr lang="en-GB" sz="1100" baseline="0" dirty="0" smtClean="0">
                          <a:effectLst/>
                        </a:rPr>
                        <a:t> with </a:t>
                      </a:r>
                      <a:r>
                        <a:rPr lang="en-GB" sz="1100" dirty="0" smtClean="0">
                          <a:effectLst/>
                        </a:rPr>
                        <a:t>Royal Army Medical Corps and a stint with the Red Cross in Jordan.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effectLst/>
                        </a:rPr>
                        <a:t>Returned to UK and</a:t>
                      </a:r>
                      <a:r>
                        <a:rPr lang="en-GB" sz="1100" baseline="0" dirty="0" smtClean="0">
                          <a:effectLst/>
                        </a:rPr>
                        <a:t> began training under master weavers.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effectLst/>
                        </a:rPr>
                        <a:t>Lifetime of innovative design, inventing looms and effective production methods.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effectLst/>
                        </a:rPr>
                        <a:t>Known</a:t>
                      </a:r>
                      <a:r>
                        <a:rPr lang="en-GB" sz="1100" baseline="0" dirty="0" smtClean="0">
                          <a:effectLst/>
                        </a:rPr>
                        <a:t> particularly for </a:t>
                      </a:r>
                      <a:r>
                        <a:rPr lang="en-GB" sz="1100" dirty="0" err="1" smtClean="0">
                          <a:effectLst/>
                        </a:rPr>
                        <a:t>Macrogauze</a:t>
                      </a:r>
                      <a:r>
                        <a:rPr lang="en-GB" sz="1100" dirty="0" smtClean="0">
                          <a:effectLst/>
                        </a:rPr>
                        <a:t> wall-hangings</a:t>
                      </a:r>
                      <a:r>
                        <a:rPr lang="en-GB" sz="1100" dirty="0" smtClean="0">
                          <a:effectLst/>
                        </a:rPr>
                        <a:t>.</a:t>
                      </a:r>
                      <a:endParaRPr lang="en-GB" sz="1100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1774371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 smtClean="0"/>
                        <a:t>Lenore </a:t>
                      </a:r>
                    </a:p>
                    <a:p>
                      <a:pPr algn="ctr"/>
                      <a:r>
                        <a:rPr lang="en-GB" sz="1000" dirty="0" smtClean="0"/>
                        <a:t>Tawney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(1907-2007), was a pioneering </a:t>
                      </a:r>
                      <a:r>
                        <a:rPr lang="en-GB" sz="1100" b="1" dirty="0" smtClean="0"/>
                        <a:t>American</a:t>
                      </a:r>
                      <a:r>
                        <a:rPr lang="en-GB" sz="1100" dirty="0" smtClean="0"/>
                        <a:t> artist.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Created a body of innovative woven work that helped to shape the course of </a:t>
                      </a:r>
                      <a:r>
                        <a:rPr lang="en-GB" sz="1100" dirty="0" err="1" smtClean="0"/>
                        <a:t>fiber</a:t>
                      </a:r>
                      <a:r>
                        <a:rPr lang="en-GB" sz="1100" dirty="0" smtClean="0"/>
                        <a:t> art.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Known for the highly personal collages, sculptural assemblages, drawings and postcards.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Works ranging from intimate to monumental in scale.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Ground-breaking sculptural weavings were an important influence in the United States and internationally.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6803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412909"/>
              </p:ext>
            </p:extLst>
          </p:nvPr>
        </p:nvGraphicFramePr>
        <p:xfrm>
          <a:off x="100209" y="5304038"/>
          <a:ext cx="2605709" cy="34700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570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0982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 Key Skills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160183"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Calibri" panose="020F0502020204030204" pitchFamily="34" charset="0"/>
                          <a:sym typeface="Tahoma"/>
                        </a:rPr>
                        <a:t>To use tools and techniques for textiles – weaving and construction - with increasing proficiency</a:t>
                      </a: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Calibri" panose="020F0502020204030204" pitchFamily="34" charset="0"/>
                          <a:sym typeface="Tahoma"/>
                        </a:rPr>
                        <a:t>.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None/>
                      </a:pPr>
                      <a:endParaRPr lang="en-GB" sz="1100" b="0" i="0" u="none" strike="noStrike" cap="none" dirty="0" smtClean="0">
                        <a:solidFill>
                          <a:schemeClr val="dk1"/>
                        </a:solidFill>
                        <a:latin typeface="+mn-lt"/>
                        <a:ea typeface="Tahoma"/>
                        <a:cs typeface="Calibri" panose="020F0502020204030204" pitchFamily="34" charset="0"/>
                        <a:sym typeface="Tahoma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Calibri" panose="020F0502020204030204" pitchFamily="34" charset="0"/>
                          <a:sym typeface="Tahoma"/>
                        </a:rPr>
                        <a:t>To </a:t>
                      </a: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Calibri" panose="020F0502020204030204" pitchFamily="34" charset="0"/>
                          <a:sym typeface="Tahoma"/>
                        </a:rPr>
                        <a:t>sort according to specific qualities, understanding how textiles create things</a:t>
                      </a: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Calibri" panose="020F0502020204030204" pitchFamily="34" charset="0"/>
                          <a:sym typeface="Tahoma"/>
                        </a:rPr>
                        <a:t>.</a:t>
                      </a: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</a:pPr>
                      <a:endParaRPr lang="en-GB" sz="1100" b="0" i="0" u="none" strike="noStrike" cap="none" dirty="0" smtClean="0">
                        <a:solidFill>
                          <a:schemeClr val="dk1"/>
                        </a:solidFill>
                        <a:latin typeface="+mn-lt"/>
                        <a:ea typeface="Tahoma"/>
                        <a:cs typeface="Calibri" panose="020F0502020204030204" pitchFamily="34" charset="0"/>
                        <a:sym typeface="Tahoma"/>
                      </a:endParaRP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 </a:t>
                      </a: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notice texture &amp; use this understanding in their own creative work to express their ideas, observations and feelings</a:t>
                      </a: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.</a:t>
                      </a:r>
                      <a:endParaRPr lang="en-GB" sz="1100" dirty="0" smtClean="0">
                        <a:latin typeface="+mn-lt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</a:pPr>
                      <a:endParaRPr lang="en-GB" sz="1100" b="0" i="0" u="none" strike="noStrike" cap="none" dirty="0" smtClean="0">
                        <a:solidFill>
                          <a:schemeClr val="dk1"/>
                        </a:solidFill>
                        <a:latin typeface="+mn-lt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 </a:t>
                      </a: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appreciate how significant artists, makers and designers use textiles effectively in their creative works</a:t>
                      </a: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.</a:t>
                      </a: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i="0" u="none" strike="noStrike" cap="none" dirty="0" smtClean="0">
                        <a:solidFill>
                          <a:schemeClr val="dk1"/>
                        </a:solidFill>
                        <a:latin typeface="+mn-lt"/>
                        <a:ea typeface="Tahoma"/>
                        <a:cs typeface="Tahoma"/>
                        <a:sym typeface="Tahoma"/>
                      </a:endParaRPr>
                    </a:p>
                    <a:p>
                      <a:pPr marL="171450" marR="0" lvl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u="none" strike="noStrike" cap="none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ahoma"/>
                          <a:cs typeface="Calibri" panose="020F0502020204030204" pitchFamily="34" charset="0"/>
                          <a:sym typeface="Tahoma"/>
                        </a:rPr>
                        <a:t>To </a:t>
                      </a:r>
                      <a:r>
                        <a:rPr lang="en-GB" sz="1100" b="0" i="0" u="none" strike="noStrike" cap="none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Tahoma"/>
                          <a:cs typeface="Calibri" panose="020F0502020204030204" pitchFamily="34" charset="0"/>
                          <a:sym typeface="Tahoma"/>
                        </a:rPr>
                        <a:t>shape textiles using templates. </a:t>
                      </a:r>
                      <a:endParaRPr lang="en-GB" sz="110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789905"/>
              </p:ext>
            </p:extLst>
          </p:nvPr>
        </p:nvGraphicFramePr>
        <p:xfrm>
          <a:off x="2807304" y="5279472"/>
          <a:ext cx="3882073" cy="30694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027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141796">
                  <a:extLst>
                    <a:ext uri="{9D8B030D-6E8A-4147-A177-3AD203B41FA5}">
                      <a16:colId xmlns:a16="http://schemas.microsoft.com/office/drawing/2014/main" val="3618792616"/>
                    </a:ext>
                  </a:extLst>
                </a:gridCol>
              </a:tblGrid>
              <a:tr h="326298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/>
                        <a:t>What?</a:t>
                      </a:r>
                      <a:r>
                        <a:rPr lang="en-GB" sz="1400" b="1" baseline="0" dirty="0" smtClean="0"/>
                        <a:t> Key vocab</a:t>
                      </a:r>
                      <a:endParaRPr lang="en-GB" sz="14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5522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weave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</a:t>
                      </a:r>
                      <a:r>
                        <a:rPr lang="en-GB" sz="10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fabric by </a:t>
                      </a:r>
                      <a:r>
                        <a:rPr lang="en-GB" sz="10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interlacing long threads passing in one direction with others at a right angle to them.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255658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textile</a:t>
                      </a:r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type of cloth or woven </a:t>
                      </a:r>
                      <a:r>
                        <a:rPr lang="en-GB" sz="10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fabric.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0745263"/>
                  </a:ext>
                </a:extLst>
              </a:tr>
              <a:tr h="22604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loom</a:t>
                      </a:r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apparatus for making fabric by weaving yarn or thread.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038943"/>
                  </a:ext>
                </a:extLst>
              </a:tr>
              <a:tr h="22604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warp</a:t>
                      </a:r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threads on a loom over and under which other threads (the weft) are passed to make cloth.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3987898"/>
                  </a:ext>
                </a:extLst>
              </a:tr>
              <a:tr h="22604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weft</a:t>
                      </a:r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crosswise threads on a loom that are passed over and under the warp threads to make cloth.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5378927"/>
                  </a:ext>
                </a:extLst>
              </a:tr>
              <a:tr h="406499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texture</a:t>
                      </a:r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feel, appearance, or consistency of a surface or substance.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35787"/>
                  </a:ext>
                </a:extLst>
              </a:tr>
              <a:tr h="355220"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fabric</a:t>
                      </a:r>
                      <a:endParaRPr lang="en-GB" sz="1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Cloth or other material produced by weaving or knitting fibres.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476576"/>
                  </a:ext>
                </a:extLst>
              </a:tr>
            </a:tbl>
          </a:graphicData>
        </a:graphic>
      </p:graphicFrame>
      <p:pic>
        <p:nvPicPr>
          <p:cNvPr id="22" name="Google Shape;100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39235" y="1525788"/>
            <a:ext cx="1103738" cy="1754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99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25613" y="1520200"/>
            <a:ext cx="893173" cy="1750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102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339235" y="3469412"/>
            <a:ext cx="1103738" cy="1610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90;p1" descr="Paper Weaving-Primary Colors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15687" y="8931594"/>
            <a:ext cx="883087" cy="814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98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339235" y="8911956"/>
            <a:ext cx="927204" cy="8146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101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595853" y="3469412"/>
            <a:ext cx="952691" cy="16109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96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625614" y="8911956"/>
            <a:ext cx="952690" cy="8146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4704</TotalTime>
  <Words>353</Words>
  <Application>Microsoft Office PowerPoint</Application>
  <PresentationFormat>A4 Paper (210x297 mm)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195</cp:revision>
  <cp:lastPrinted>2021-06-07T22:47:39Z</cp:lastPrinted>
  <dcterms:created xsi:type="dcterms:W3CDTF">2019-07-07T18:53:37Z</dcterms:created>
  <dcterms:modified xsi:type="dcterms:W3CDTF">2022-05-16T09:49:55Z</dcterms:modified>
</cp:coreProperties>
</file>