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Lst>
  <p:sldSz cy="9906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FD9C82D-23D9-4910-85BF-DB1B4EFF210D}">
  <a:tblStyle styleId="{DFD9C82D-23D9-4910-85BF-DB1B4EFF210D}"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20" orient="horz"/>
        <p:guide pos="216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8" name="Google Shape;18;p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 name="Google Shape;24;p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0" name="Google Shape;30;p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 name="Google Shape;36;p5"/>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 name="Google Shape;37;p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3" name="Google Shape;43;p6"/>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6"/>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5" name="Google Shape;45;p6"/>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61" name="Google Shape;61;p9"/>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2" name="Google Shape;62;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2915543" y="1426283"/>
            <a:ext cx="3471863" cy="7039681"/>
          </a:xfrm>
          <a:prstGeom prst="rect">
            <a:avLst/>
          </a:prstGeom>
          <a:noFill/>
          <a:ln>
            <a:noFill/>
          </a:ln>
        </p:spPr>
      </p:sp>
      <p:sp>
        <p:nvSpPr>
          <p:cNvPr id="68" name="Google Shape;68;p10"/>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9" name="Google Shape;69;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5" name="Google Shape;75;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1" name="Google Shape;81;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hyperlink" Target="https://www.google.co.uk/url?sa=i&amp;url=https://www.waunakee.k12.wi.us/faculty/swagner/notan.cfm&amp;psig=AOvVaw1kAAIlY9-dJgsD-nSsoYS1&amp;ust=1587835325904000&amp;source=images&amp;cd=vfe&amp;ved=0CAIQjRxqFwoTCNioid3JgekCFQAAAAAdAAAAABAJ" TargetMode="External"/><Relationship Id="rId10" Type="http://schemas.openxmlformats.org/officeDocument/2006/relationships/image" Target="../media/image6.jpg"/><Relationship Id="rId13" Type="http://schemas.openxmlformats.org/officeDocument/2006/relationships/image" Target="../media/image7.jpg"/><Relationship Id="rId12"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9.jpg"/><Relationship Id="rId9" Type="http://schemas.openxmlformats.org/officeDocument/2006/relationships/hyperlink" Target="https://www.google.co.uk/url?sa=i&amp;url=https://mrsseckler.weebly.com/notan-design.html&amp;psig=AOvVaw3TDtOe2AsBos4yAUOF82Wg&amp;ust=1587835259033000&amp;source=images&amp;cd=vfe&amp;ved=0CAIQjRxqFwoTCKDIubnJgekCFQAAAAAdAAAAABAS" TargetMode="External"/><Relationship Id="rId15" Type="http://schemas.openxmlformats.org/officeDocument/2006/relationships/image" Target="../media/image2.jpg"/><Relationship Id="rId14" Type="http://schemas.openxmlformats.org/officeDocument/2006/relationships/image" Target="../media/image5.jpg"/><Relationship Id="rId17" Type="http://schemas.openxmlformats.org/officeDocument/2006/relationships/image" Target="../media/image11.jpg"/><Relationship Id="rId16" Type="http://schemas.openxmlformats.org/officeDocument/2006/relationships/hyperlink" Target="https://www.google.co.uk/url?sa=i&amp;url=https://www.reproduction-gallery.com/oil-painting/1166571001/tree-of-life-stoclet-frieze-by-gustav-klimt/&amp;psig=AOvVaw3x5vzWQZEqT1J7ldNoPYb-&amp;ust=1587810414638000&amp;source=images&amp;cd=vfe&amp;ved=0CAIQjRxqFwoTCOidm_DsgOkCFQAAAAAdAAAAABAH" TargetMode="External"/><Relationship Id="rId5" Type="http://schemas.openxmlformats.org/officeDocument/2006/relationships/hyperlink" Target="https://www.google.co.uk/url?sa=i&amp;url=https://www.tes.com/lessons/v8ZX86liKTTwwA/japanese-notan-art&amp;psig=AOvVaw3t5r3__-1YqFQNqvVGp4cH&amp;ust=1587835160453000&amp;source=images&amp;cd=vfe&amp;ved=0CAIQjRxqFwoTCJCDyYnJgekCFQAAAAAdAAAAABAD" TargetMode="External"/><Relationship Id="rId19" Type="http://schemas.openxmlformats.org/officeDocument/2006/relationships/image" Target="../media/image10.jpg"/><Relationship Id="rId6" Type="http://schemas.openxmlformats.org/officeDocument/2006/relationships/image" Target="../media/image1.jpg"/><Relationship Id="rId18" Type="http://schemas.openxmlformats.org/officeDocument/2006/relationships/hyperlink" Target="https://www.google.co.uk/url?sa=i&amp;url=http://www.gustavklimt.net/birch-forest/&amp;psig=AOvVaw2DzBX9ivN0-qGiSKMi3jK1&amp;ust=1587809523461000&amp;source=images&amp;cd=vfe&amp;ved=0CAIQjRxqFwoTCPDlqcfpgOkCFQAAAAAdAAAAABAR" TargetMode="External"/><Relationship Id="rId7" Type="http://schemas.openxmlformats.org/officeDocument/2006/relationships/hyperlink" Target="https://www.google.co.uk/url?sa=i&amp;url=https://www.tes.com/lessons/otHKiu6ZYyTFVw/notans&amp;psig=AOvVaw3t5r3__-1YqFQNqvVGp4cH&amp;ust=1587835160453000&amp;source=images&amp;cd=vfe&amp;ved=0CAIQjRxqFwoTCJCDyYnJgekCFQAAAAAdAAAAABAK" TargetMode="External"/><Relationship Id="rId8"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3"/>
          <p:cNvSpPr txBox="1"/>
          <p:nvPr/>
        </p:nvSpPr>
        <p:spPr>
          <a:xfrm>
            <a:off x="78487" y="96151"/>
            <a:ext cx="6601216" cy="369332"/>
          </a:xfrm>
          <a:prstGeom prst="rect">
            <a:avLst/>
          </a:prstGeom>
          <a:noFill/>
          <a:ln cap="flat" cmpd="sng" w="3810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1800" u="none" cap="none" strike="noStrike">
                <a:solidFill>
                  <a:schemeClr val="dk1"/>
                </a:solidFill>
                <a:latin typeface="Calibri"/>
                <a:ea typeface="Calibri"/>
                <a:cs typeface="Calibri"/>
                <a:sym typeface="Calibri"/>
              </a:rPr>
              <a:t>Spring Trust Academy – Knowledge Organiser</a:t>
            </a:r>
            <a:endParaRPr b="0" i="0" sz="1800" u="none" cap="none" strike="noStrike">
              <a:solidFill>
                <a:schemeClr val="dk1"/>
              </a:solidFill>
              <a:latin typeface="Calibri"/>
              <a:ea typeface="Calibri"/>
              <a:cs typeface="Calibri"/>
              <a:sym typeface="Calibri"/>
            </a:endParaRPr>
          </a:p>
        </p:txBody>
      </p:sp>
      <p:graphicFrame>
        <p:nvGraphicFramePr>
          <p:cNvPr id="90" name="Google Shape;90;p13"/>
          <p:cNvGraphicFramePr/>
          <p:nvPr/>
        </p:nvGraphicFramePr>
        <p:xfrm>
          <a:off x="100209" y="576743"/>
          <a:ext cx="3000000" cy="3000000"/>
        </p:xfrm>
        <a:graphic>
          <a:graphicData uri="http://schemas.openxmlformats.org/drawingml/2006/table">
            <a:tbl>
              <a:tblPr bandRow="1" firstRow="1">
                <a:noFill/>
                <a:tableStyleId>{DFD9C82D-23D9-4910-85BF-DB1B4EFF210D}</a:tableStyleId>
              </a:tblPr>
              <a:tblGrid>
                <a:gridCol w="2064250"/>
                <a:gridCol w="2210775"/>
                <a:gridCol w="2326200"/>
              </a:tblGrid>
              <a:tr h="370850">
                <a:tc>
                  <a:txBody>
                    <a:bodyPr/>
                    <a:lstStyle/>
                    <a:p>
                      <a:pPr indent="0" lvl="0" marL="0" marR="0" rtl="0" algn="ctr">
                        <a:spcBef>
                          <a:spcPts val="0"/>
                        </a:spcBef>
                        <a:spcAft>
                          <a:spcPts val="0"/>
                        </a:spcAft>
                        <a:buNone/>
                      </a:pPr>
                      <a:r>
                        <a:rPr b="1" lang="en-GB" sz="1350" u="none" cap="none" strike="noStrike"/>
                        <a:t>Art Focus</a:t>
                      </a:r>
                      <a:endParaRPr b="1" sz="1350" u="none" cap="none" strike="noStrike"/>
                    </a:p>
                  </a:txBody>
                  <a:tcPr marT="45725" marB="45725" marR="91450" marL="91450"/>
                </a:tc>
                <a:tc>
                  <a:txBody>
                    <a:bodyPr/>
                    <a:lstStyle/>
                    <a:p>
                      <a:pPr indent="0" lvl="0" marL="0" marR="0" rtl="0" algn="ctr">
                        <a:spcBef>
                          <a:spcPts val="0"/>
                        </a:spcBef>
                        <a:spcAft>
                          <a:spcPts val="0"/>
                        </a:spcAft>
                        <a:buNone/>
                      </a:pPr>
                      <a:r>
                        <a:rPr b="1" lang="en-GB" sz="1350" u="none" cap="none" strike="noStrike"/>
                        <a:t>Collage </a:t>
                      </a:r>
                      <a:endParaRPr b="1" sz="1350" u="none" cap="none" strike="noStrike"/>
                    </a:p>
                  </a:txBody>
                  <a:tcPr marT="45725" marB="45725" marR="91450" marL="91450">
                    <a:solidFill>
                      <a:srgbClr val="FFFF00"/>
                    </a:solidFill>
                  </a:tcPr>
                </a:tc>
                <a:tc>
                  <a:txBody>
                    <a:bodyPr/>
                    <a:lstStyle/>
                    <a:p>
                      <a:pPr indent="0" lvl="0" marL="0" marR="0" rtl="0" algn="ctr">
                        <a:spcBef>
                          <a:spcPts val="0"/>
                        </a:spcBef>
                        <a:spcAft>
                          <a:spcPts val="0"/>
                        </a:spcAft>
                        <a:buNone/>
                      </a:pPr>
                      <a:r>
                        <a:rPr b="1" lang="en-GB" sz="1350" u="none" cap="none" strike="noStrike"/>
                        <a:t>Year 5</a:t>
                      </a:r>
                      <a:endParaRPr b="1" sz="1350" u="none" cap="none" strike="noStrike"/>
                    </a:p>
                  </a:txBody>
                  <a:tcPr marT="45725" marB="45725" marR="91450" marL="91450"/>
                </a:tc>
              </a:tr>
            </a:tbl>
          </a:graphicData>
        </a:graphic>
      </p:graphicFrame>
      <p:graphicFrame>
        <p:nvGraphicFramePr>
          <p:cNvPr id="91" name="Google Shape;91;p13"/>
          <p:cNvGraphicFramePr/>
          <p:nvPr/>
        </p:nvGraphicFramePr>
        <p:xfrm>
          <a:off x="138217" y="6596548"/>
          <a:ext cx="3000000" cy="3000000"/>
        </p:xfrm>
        <a:graphic>
          <a:graphicData uri="http://schemas.openxmlformats.org/drawingml/2006/table">
            <a:tbl>
              <a:tblPr bandRow="1" firstRow="1">
                <a:noFill/>
                <a:tableStyleId>{DFD9C82D-23D9-4910-85BF-DB1B4EFF210D}</a:tableStyleId>
              </a:tblPr>
              <a:tblGrid>
                <a:gridCol w="1168000"/>
                <a:gridCol w="1569850"/>
              </a:tblGrid>
              <a:tr h="372100">
                <a:tc gridSpan="2">
                  <a:txBody>
                    <a:bodyPr/>
                    <a:lstStyle/>
                    <a:p>
                      <a:pPr indent="0" lvl="0" marL="0" marR="0" rtl="0" algn="ctr">
                        <a:spcBef>
                          <a:spcPts val="0"/>
                        </a:spcBef>
                        <a:spcAft>
                          <a:spcPts val="0"/>
                        </a:spcAft>
                        <a:buNone/>
                      </a:pPr>
                      <a:r>
                        <a:rPr b="1" lang="en-GB" sz="1100" u="none" cap="none" strike="noStrike">
                          <a:latin typeface="Calibri"/>
                          <a:ea typeface="Calibri"/>
                          <a:cs typeface="Calibri"/>
                          <a:sym typeface="Calibri"/>
                        </a:rPr>
                        <a:t>What? Key vocab</a:t>
                      </a:r>
                      <a:endParaRPr b="1" sz="1100" u="none" cap="none" strike="noStrike">
                        <a:latin typeface="Calibri"/>
                        <a:ea typeface="Calibri"/>
                        <a:cs typeface="Calibri"/>
                        <a:sym typeface="Calibri"/>
                      </a:endParaRPr>
                    </a:p>
                  </a:txBody>
                  <a:tcPr marT="45725" marB="45725" marR="91450" marL="91450">
                    <a:solidFill>
                      <a:srgbClr val="E1EFD8"/>
                    </a:solidFill>
                  </a:tcPr>
                </a:tc>
                <a:tc hMerge="1"/>
              </a:tr>
              <a:tr h="598875">
                <a:tc>
                  <a:txBody>
                    <a:bodyPr/>
                    <a:lstStyle/>
                    <a:p>
                      <a:pPr indent="0" lvl="0" marL="0" marR="0" rtl="0" algn="ctr">
                        <a:spcBef>
                          <a:spcPts val="0"/>
                        </a:spcBef>
                        <a:spcAft>
                          <a:spcPts val="0"/>
                        </a:spcAft>
                        <a:buNone/>
                      </a:pPr>
                      <a:r>
                        <a:rPr lang="en-GB" sz="1100" u="none" cap="none" strike="noStrike">
                          <a:solidFill>
                            <a:schemeClr val="dk1"/>
                          </a:solidFill>
                          <a:latin typeface="Calibri"/>
                          <a:ea typeface="Calibri"/>
                          <a:cs typeface="Calibri"/>
                          <a:sym typeface="Calibri"/>
                        </a:rPr>
                        <a:t>Symbolism</a:t>
                      </a:r>
                      <a:endParaRPr sz="1100" u="none" cap="none" strike="noStrike">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b="0" i="0" lang="en-GB" sz="1100" u="none" cap="none" strike="noStrike">
                          <a:solidFill>
                            <a:schemeClr val="dk1"/>
                          </a:solidFill>
                          <a:latin typeface="Calibri"/>
                          <a:ea typeface="Calibri"/>
                          <a:cs typeface="Calibri"/>
                          <a:sym typeface="Calibri"/>
                        </a:rPr>
                        <a:t>The use of symbols to represent ideas or qualities.</a:t>
                      </a:r>
                      <a:endParaRPr sz="1100" u="none" cap="none" strike="noStrike">
                        <a:latin typeface="Calibri"/>
                        <a:ea typeface="Calibri"/>
                        <a:cs typeface="Calibri"/>
                        <a:sym typeface="Calibri"/>
                      </a:endParaRPr>
                    </a:p>
                  </a:txBody>
                  <a:tcPr marT="45725" marB="45725" marR="91450" marL="91450"/>
                </a:tc>
              </a:tr>
              <a:tr h="559600">
                <a:tc>
                  <a:txBody>
                    <a:bodyPr/>
                    <a:lstStyle/>
                    <a:p>
                      <a:pPr indent="0" lvl="0" marL="0" marR="0" rtl="0" algn="ctr">
                        <a:spcBef>
                          <a:spcPts val="0"/>
                        </a:spcBef>
                        <a:spcAft>
                          <a:spcPts val="0"/>
                        </a:spcAft>
                        <a:buNone/>
                      </a:pPr>
                      <a:r>
                        <a:rPr b="0" lang="en-GB" sz="1100" u="none" cap="none" strike="noStrike">
                          <a:solidFill>
                            <a:schemeClr val="dk1"/>
                          </a:solidFill>
                          <a:latin typeface="Calibri"/>
                          <a:ea typeface="Calibri"/>
                          <a:cs typeface="Calibri"/>
                          <a:sym typeface="Calibri"/>
                        </a:rPr>
                        <a:t>Asymmetrical</a:t>
                      </a:r>
                      <a:endParaRPr sz="1100" u="none" cap="none" strike="noStrike">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lang="en-GB" sz="1100" u="none" cap="none" strike="noStrike">
                          <a:latin typeface="Calibri"/>
                          <a:ea typeface="Calibri"/>
                          <a:cs typeface="Calibri"/>
                          <a:sym typeface="Calibri"/>
                        </a:rPr>
                        <a:t>When the reflected sides are different – antonym to symmetrical </a:t>
                      </a:r>
                      <a:endParaRPr sz="1100" u="none" cap="none" strike="noStrike">
                        <a:latin typeface="Calibri"/>
                        <a:ea typeface="Calibri"/>
                        <a:cs typeface="Calibri"/>
                        <a:sym typeface="Calibri"/>
                      </a:endParaRPr>
                    </a:p>
                  </a:txBody>
                  <a:tcPr marT="45725" marB="45725" marR="91450" marL="91450"/>
                </a:tc>
              </a:tr>
              <a:tr h="875275">
                <a:tc>
                  <a:txBody>
                    <a:bodyPr/>
                    <a:lstStyle/>
                    <a:p>
                      <a:pPr indent="0" lvl="0" marL="0" marR="0" rtl="0" algn="ctr">
                        <a:spcBef>
                          <a:spcPts val="0"/>
                        </a:spcBef>
                        <a:spcAft>
                          <a:spcPts val="0"/>
                        </a:spcAft>
                        <a:buNone/>
                      </a:pPr>
                      <a:r>
                        <a:rPr lang="en-GB" sz="1000" u="none" cap="none" strike="noStrike">
                          <a:latin typeface="Calibri"/>
                          <a:ea typeface="Calibri"/>
                          <a:cs typeface="Calibri"/>
                          <a:sym typeface="Calibri"/>
                        </a:rPr>
                        <a:t>Complementary </a:t>
                      </a:r>
                      <a:endParaRPr sz="1000" u="none" cap="none" strike="noStrike">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b="0" i="0" lang="en-GB" sz="1100" u="none" cap="none" strike="noStrike">
                          <a:solidFill>
                            <a:schemeClr val="dk1"/>
                          </a:solidFill>
                          <a:latin typeface="Calibri"/>
                          <a:ea typeface="Calibri"/>
                          <a:cs typeface="Calibri"/>
                          <a:sym typeface="Calibri"/>
                        </a:rPr>
                        <a:t>Combining elements in such a way as to enhance or emphasize the qualities of each other or another.</a:t>
                      </a:r>
                      <a:endParaRPr sz="1100" u="none" cap="none" strike="noStrike">
                        <a:latin typeface="Calibri"/>
                        <a:ea typeface="Calibri"/>
                        <a:cs typeface="Calibri"/>
                        <a:sym typeface="Calibri"/>
                      </a:endParaRPr>
                    </a:p>
                  </a:txBody>
                  <a:tcPr marT="45725" marB="45725" marR="91450" marL="91450"/>
                </a:tc>
              </a:tr>
              <a:tr h="739675">
                <a:tc>
                  <a:txBody>
                    <a:bodyPr/>
                    <a:lstStyle/>
                    <a:p>
                      <a:pPr indent="0" lvl="0" marL="0" marR="0" rtl="0" algn="ctr">
                        <a:spcBef>
                          <a:spcPts val="0"/>
                        </a:spcBef>
                        <a:spcAft>
                          <a:spcPts val="0"/>
                        </a:spcAft>
                        <a:buNone/>
                      </a:pPr>
                      <a:r>
                        <a:rPr lang="en-GB" sz="1100" u="none" cap="none" strike="noStrike">
                          <a:latin typeface="Calibri"/>
                          <a:ea typeface="Calibri"/>
                          <a:cs typeface="Calibri"/>
                          <a:sym typeface="Calibri"/>
                        </a:rPr>
                        <a:t>Layering </a:t>
                      </a:r>
                      <a:endParaRPr sz="1100" u="none" cap="none" strike="noStrike">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b="0" i="0" lang="en-GB" sz="1100" u="none" cap="none" strike="noStrike">
                          <a:solidFill>
                            <a:schemeClr val="dk1"/>
                          </a:solidFill>
                          <a:latin typeface="Calibri"/>
                          <a:ea typeface="Calibri"/>
                          <a:cs typeface="Calibri"/>
                          <a:sym typeface="Calibri"/>
                        </a:rPr>
                        <a:t>The action of arranging something in layers.</a:t>
                      </a:r>
                      <a:endParaRPr sz="1100" u="none" cap="none" strike="noStrike">
                        <a:latin typeface="Calibri"/>
                        <a:ea typeface="Calibri"/>
                        <a:cs typeface="Calibri"/>
                        <a:sym typeface="Calibri"/>
                      </a:endParaRPr>
                    </a:p>
                  </a:txBody>
                  <a:tcPr marT="45725" marB="45725" marR="91450" marL="91450"/>
                </a:tc>
              </a:tr>
            </a:tbl>
          </a:graphicData>
        </a:graphic>
      </p:graphicFrame>
      <p:graphicFrame>
        <p:nvGraphicFramePr>
          <p:cNvPr id="92" name="Google Shape;92;p13"/>
          <p:cNvGraphicFramePr/>
          <p:nvPr/>
        </p:nvGraphicFramePr>
        <p:xfrm>
          <a:off x="128714" y="1027023"/>
          <a:ext cx="3000000" cy="3000000"/>
        </p:xfrm>
        <a:graphic>
          <a:graphicData uri="http://schemas.openxmlformats.org/drawingml/2006/table">
            <a:tbl>
              <a:tblPr bandRow="1" firstRow="1">
                <a:noFill/>
                <a:tableStyleId>{DFD9C82D-23D9-4910-85BF-DB1B4EFF210D}</a:tableStyleId>
              </a:tblPr>
              <a:tblGrid>
                <a:gridCol w="790475"/>
                <a:gridCol w="3676775"/>
                <a:gridCol w="2095975"/>
              </a:tblGrid>
              <a:tr h="306425">
                <a:tc gridSpan="2">
                  <a:txBody>
                    <a:bodyPr/>
                    <a:lstStyle/>
                    <a:p>
                      <a:pPr indent="0" lvl="0" marL="0" marR="0" rtl="0" algn="ctr">
                        <a:spcBef>
                          <a:spcPts val="0"/>
                        </a:spcBef>
                        <a:spcAft>
                          <a:spcPts val="0"/>
                        </a:spcAft>
                        <a:buNone/>
                      </a:pPr>
                      <a:r>
                        <a:rPr b="1" lang="en-GB" sz="1200" u="none" cap="none" strike="noStrike"/>
                        <a:t>Who? Focus Famous Artist</a:t>
                      </a:r>
                      <a:endParaRPr b="1" sz="1200" u="none" cap="none" strike="noStrike"/>
                    </a:p>
                  </a:txBody>
                  <a:tcPr marT="45725" marB="45725" marR="91450" marL="91450">
                    <a:solidFill>
                      <a:srgbClr val="E1EFD8"/>
                    </a:solidFill>
                  </a:tcPr>
                </a:tc>
                <a:tc hMerge="1"/>
                <a:tc>
                  <a:txBody>
                    <a:bodyPr/>
                    <a:lstStyle/>
                    <a:p>
                      <a:pPr indent="0" lvl="0" marL="0" marR="0" rtl="0" algn="ctr">
                        <a:spcBef>
                          <a:spcPts val="0"/>
                        </a:spcBef>
                        <a:spcAft>
                          <a:spcPts val="0"/>
                        </a:spcAft>
                        <a:buNone/>
                      </a:pPr>
                      <a:r>
                        <a:t/>
                      </a:r>
                      <a:endParaRPr b="1" sz="1200" u="none" cap="none" strike="noStrike"/>
                    </a:p>
                  </a:txBody>
                  <a:tcPr marT="45725" marB="45725" marR="91450" marL="91450">
                    <a:solidFill>
                      <a:srgbClr val="E1EFD8"/>
                    </a:solidFill>
                  </a:tcPr>
                </a:tc>
              </a:tr>
              <a:tr h="2215725">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t>Notan</a:t>
                      </a:r>
                      <a:endParaRPr sz="1100" u="none" cap="none" strike="noStrike"/>
                    </a:p>
                    <a:p>
                      <a:pPr indent="0" lvl="0" marL="0" marR="0" rtl="0" algn="ctr">
                        <a:spcBef>
                          <a:spcPts val="0"/>
                        </a:spcBef>
                        <a:spcAft>
                          <a:spcPts val="0"/>
                        </a:spcAft>
                        <a:buNone/>
                      </a:pPr>
                      <a:r>
                        <a:t/>
                      </a:r>
                      <a:endParaRPr b="1" sz="1100" u="none" cap="none" strike="noStrike">
                        <a:solidFill>
                          <a:schemeClr val="dk1"/>
                        </a:solidFill>
                      </a:endParaRPr>
                    </a:p>
                  </a:txBody>
                  <a:tcPr marT="45725" marB="45725" marR="91450" marL="91450"/>
                </a:tc>
                <a:tc>
                  <a:txBody>
                    <a:bodyPr/>
                    <a:lstStyle/>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Nōtan (濃淡) is a Japanese design concept involving the play and placement of light and dark elements </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Notan is a Japanese word meaning the balance between dark and light.</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It is also an art form involving papercutting and positive and negative shapes.</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The Japanese artists begin with black and white paper and cut out shapes and lines to create a unique design.</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In Japan they have different beliefs and ways of life. They believe in the Buddhist religion.  They believe in serving the mind, body, and soul. They also believe in the simplest of things and strong family ties.</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The Japanese Notan reflects their way of life in that they are simple, use only two colours, are neat, precise, and orderly.</a:t>
                      </a:r>
                      <a:endParaRPr/>
                    </a:p>
                    <a:p>
                      <a:pPr indent="-171450" lvl="0" marL="171450" marR="0" rtl="0" algn="l">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Notan can be symmetrical; meaning that it is the same on both sides, or asymmetrical; meaning that all sides are different.</a:t>
                      </a:r>
                      <a:endParaRPr/>
                    </a:p>
                    <a:p>
                      <a:pPr indent="-15875" lvl="0" marL="85725" marR="0" rtl="0" algn="l">
                        <a:spcBef>
                          <a:spcPts val="0"/>
                        </a:spcBef>
                        <a:spcAft>
                          <a:spcPts val="0"/>
                        </a:spcAft>
                        <a:buClr>
                          <a:schemeClr val="dk1"/>
                        </a:buClr>
                        <a:buSzPts val="1100"/>
                        <a:buFont typeface="Arial"/>
                        <a:buNone/>
                      </a:pPr>
                      <a:r>
                        <a:t/>
                      </a:r>
                      <a:endParaRPr sz="1100" u="none" cap="none" strike="noStrike">
                        <a:solidFill>
                          <a:schemeClr val="dk1"/>
                        </a:solidFill>
                        <a:latin typeface="Calibri"/>
                        <a:ea typeface="Calibri"/>
                        <a:cs typeface="Calibri"/>
                        <a:sym typeface="Calibri"/>
                      </a:endParaRPr>
                    </a:p>
                  </a:txBody>
                  <a:tcPr marT="45725" marB="45725" marR="91450" marL="91450"/>
                </a:tc>
                <a:tc>
                  <a:txBody>
                    <a:bodyPr/>
                    <a:lstStyle/>
                    <a:p>
                      <a:pPr indent="-9525" lvl="0" marL="85725" marR="0" rtl="0" algn="l">
                        <a:spcBef>
                          <a:spcPts val="0"/>
                        </a:spcBef>
                        <a:spcAft>
                          <a:spcPts val="0"/>
                        </a:spcAft>
                        <a:buClr>
                          <a:schemeClr val="dk1"/>
                        </a:buClr>
                        <a:buSzPts val="1200"/>
                        <a:buFont typeface="Arial"/>
                        <a:buNone/>
                      </a:pPr>
                      <a:r>
                        <a:t/>
                      </a:r>
                      <a:endParaRPr sz="1200" u="none" cap="none" strike="noStrike">
                        <a:solidFill>
                          <a:schemeClr val="dk1"/>
                        </a:solidFill>
                        <a:latin typeface="Calibri"/>
                        <a:ea typeface="Calibri"/>
                        <a:cs typeface="Calibri"/>
                        <a:sym typeface="Calibri"/>
                      </a:endParaRPr>
                    </a:p>
                  </a:txBody>
                  <a:tcPr marT="45725" marB="45725" marR="91450" marL="91450"/>
                </a:tc>
              </a:tr>
            </a:tbl>
          </a:graphicData>
        </a:graphic>
      </p:graphicFrame>
      <p:graphicFrame>
        <p:nvGraphicFramePr>
          <p:cNvPr id="93" name="Google Shape;93;p13"/>
          <p:cNvGraphicFramePr/>
          <p:nvPr/>
        </p:nvGraphicFramePr>
        <p:xfrm>
          <a:off x="2930770" y="6592182"/>
          <a:ext cx="3000000" cy="3000000"/>
        </p:xfrm>
        <a:graphic>
          <a:graphicData uri="http://schemas.openxmlformats.org/drawingml/2006/table">
            <a:tbl>
              <a:tblPr bandRow="1" firstRow="1">
                <a:noFill/>
                <a:tableStyleId>{DFD9C82D-23D9-4910-85BF-DB1B4EFF210D}</a:tableStyleId>
              </a:tblPr>
              <a:tblGrid>
                <a:gridCol w="3832900"/>
              </a:tblGrid>
              <a:tr h="271375">
                <a:tc>
                  <a:txBody>
                    <a:bodyPr/>
                    <a:lstStyle/>
                    <a:p>
                      <a:pPr indent="0" lvl="0" marL="0" marR="0" rtl="0" algn="ctr">
                        <a:spcBef>
                          <a:spcPts val="0"/>
                        </a:spcBef>
                        <a:spcAft>
                          <a:spcPts val="0"/>
                        </a:spcAft>
                        <a:buClr>
                          <a:schemeClr val="dk1"/>
                        </a:buClr>
                        <a:buSzPts val="1400"/>
                        <a:buFont typeface="Arial"/>
                        <a:buNone/>
                      </a:pPr>
                      <a:r>
                        <a:rPr b="1" lang="en-GB" sz="1400" u="none" cap="none" strike="noStrike"/>
                        <a:t>What? Key Skills</a:t>
                      </a:r>
                      <a:endParaRPr b="1" sz="1400" u="none" cap="none" strike="noStrike"/>
                    </a:p>
                  </a:txBody>
                  <a:tcPr marT="45725" marB="45725" marR="91450" marL="91450">
                    <a:solidFill>
                      <a:srgbClr val="E1EFD8"/>
                    </a:solidFill>
                  </a:tcPr>
                </a:tc>
              </a:tr>
              <a:tr h="1420750">
                <a:tc>
                  <a:txBody>
                    <a:bodyPr/>
                    <a:lstStyle/>
                    <a:p>
                      <a:pPr indent="-171450" lvl="0" marL="171450" marR="0" rtl="0" algn="l">
                        <a:lnSpc>
                          <a:spcPct val="115000"/>
                        </a:lnSpc>
                        <a:spcBef>
                          <a:spcPts val="0"/>
                        </a:spcBef>
                        <a:spcAft>
                          <a:spcPts val="0"/>
                        </a:spcAft>
                        <a:buClr>
                          <a:schemeClr val="dk1"/>
                        </a:buClr>
                        <a:buSzPts val="1100"/>
                        <a:buFont typeface="Arial"/>
                        <a:buChar char="•"/>
                      </a:pPr>
                      <a:r>
                        <a:rPr lang="en-GB" sz="1100" u="none" cap="none" strike="noStrike">
                          <a:latin typeface="Calibri"/>
                          <a:ea typeface="Calibri"/>
                          <a:cs typeface="Calibri"/>
                          <a:sym typeface="Calibri"/>
                        </a:rPr>
                        <a:t>To experiment with approaches used by artists.</a:t>
                      </a:r>
                      <a:endParaRPr/>
                    </a:p>
                    <a:p>
                      <a:pPr indent="-171450" lvl="0" marL="171450" marR="0" rtl="0" algn="l">
                        <a:lnSpc>
                          <a:spcPct val="115000"/>
                        </a:lnSpc>
                        <a:spcBef>
                          <a:spcPts val="300"/>
                        </a:spcBef>
                        <a:spcAft>
                          <a:spcPts val="0"/>
                        </a:spcAft>
                        <a:buClr>
                          <a:schemeClr val="dk1"/>
                        </a:buClr>
                        <a:buSzPts val="1100"/>
                        <a:buFont typeface="Arial"/>
                        <a:buChar char="•"/>
                      </a:pPr>
                      <a:r>
                        <a:rPr lang="en-GB" sz="1100" u="none" cap="none" strike="noStrike">
                          <a:latin typeface="Calibri"/>
                          <a:ea typeface="Calibri"/>
                          <a:cs typeface="Calibri"/>
                          <a:sym typeface="Calibri"/>
                        </a:rPr>
                        <a:t>To design and create a collage in response to a stimulus.</a:t>
                      </a:r>
                      <a:endParaRPr/>
                    </a:p>
                    <a:p>
                      <a:pPr indent="-171450" lvl="0" marL="171450" marR="0" rtl="0" algn="l">
                        <a:lnSpc>
                          <a:spcPct val="115000"/>
                        </a:lnSpc>
                        <a:spcBef>
                          <a:spcPts val="300"/>
                        </a:spcBef>
                        <a:spcAft>
                          <a:spcPts val="0"/>
                        </a:spcAft>
                        <a:buClr>
                          <a:schemeClr val="dk1"/>
                        </a:buClr>
                        <a:buSzPts val="1100"/>
                        <a:buFont typeface="Arial"/>
                        <a:buChar char="•"/>
                      </a:pPr>
                      <a:r>
                        <a:rPr lang="en-GB" sz="1100" u="none" cap="none" strike="noStrike">
                          <a:latin typeface="Calibri"/>
                          <a:ea typeface="Calibri"/>
                          <a:cs typeface="Calibri"/>
                          <a:sym typeface="Calibri"/>
                        </a:rPr>
                        <a:t>To select and arrange different materials, combining visual and tactile qualities.</a:t>
                      </a:r>
                      <a:endParaRPr/>
                    </a:p>
                    <a:p>
                      <a:pPr indent="-171450" lvl="0" marL="171450" marR="0" rtl="0" algn="l">
                        <a:lnSpc>
                          <a:spcPct val="115000"/>
                        </a:lnSpc>
                        <a:spcBef>
                          <a:spcPts val="300"/>
                        </a:spcBef>
                        <a:spcAft>
                          <a:spcPts val="0"/>
                        </a:spcAft>
                        <a:buClr>
                          <a:schemeClr val="dk1"/>
                        </a:buClr>
                        <a:buSzPts val="1100"/>
                        <a:buFont typeface="Arial"/>
                        <a:buChar char="•"/>
                      </a:pPr>
                      <a:r>
                        <a:rPr lang="en-GB" sz="1100" u="none" cap="none" strike="noStrike">
                          <a:latin typeface="Calibri"/>
                          <a:ea typeface="Calibri"/>
                          <a:cs typeface="Calibri"/>
                          <a:sym typeface="Calibri"/>
                        </a:rPr>
                        <a:t>To apply knowledge of different techniques as a form of expression.</a:t>
                      </a:r>
                      <a:endParaRPr sz="1100" u="none" cap="none" strike="noStrike">
                        <a:latin typeface="Calibri"/>
                        <a:ea typeface="Calibri"/>
                        <a:cs typeface="Calibri"/>
                        <a:sym typeface="Calibri"/>
                      </a:endParaRPr>
                    </a:p>
                  </a:txBody>
                  <a:tcPr marT="45725" marB="45725" marR="91450" marL="91450"/>
                </a:tc>
              </a:tr>
            </a:tbl>
          </a:graphicData>
        </a:graphic>
      </p:graphicFrame>
      <p:graphicFrame>
        <p:nvGraphicFramePr>
          <p:cNvPr id="94" name="Google Shape;94;p13"/>
          <p:cNvGraphicFramePr/>
          <p:nvPr/>
        </p:nvGraphicFramePr>
        <p:xfrm>
          <a:off x="128713" y="4652427"/>
          <a:ext cx="3000000" cy="3000000"/>
        </p:xfrm>
        <a:graphic>
          <a:graphicData uri="http://schemas.openxmlformats.org/drawingml/2006/table">
            <a:tbl>
              <a:tblPr bandRow="1" firstRow="1">
                <a:noFill/>
                <a:tableStyleId>{DFD9C82D-23D9-4910-85BF-DB1B4EFF210D}</a:tableStyleId>
              </a:tblPr>
              <a:tblGrid>
                <a:gridCol w="805150"/>
                <a:gridCol w="3677875"/>
                <a:gridCol w="2067950"/>
              </a:tblGrid>
              <a:tr h="171450">
                <a:tc gridSpan="2">
                  <a:txBody>
                    <a:bodyPr/>
                    <a:lstStyle/>
                    <a:p>
                      <a:pPr indent="0" lvl="0" marL="0" marR="0" rtl="0" algn="ctr">
                        <a:spcBef>
                          <a:spcPts val="0"/>
                        </a:spcBef>
                        <a:spcAft>
                          <a:spcPts val="0"/>
                        </a:spcAft>
                        <a:buNone/>
                      </a:pPr>
                      <a:r>
                        <a:rPr b="1" lang="en-GB" sz="1350" u="none" cap="none" strike="noStrike"/>
                        <a:t>Who? Additional Artists</a:t>
                      </a:r>
                      <a:endParaRPr b="1" sz="1350" u="none" cap="none" strike="noStrike"/>
                    </a:p>
                  </a:txBody>
                  <a:tcPr marT="45725" marB="45725" marR="91450" marL="91450">
                    <a:solidFill>
                      <a:srgbClr val="E1EFD8"/>
                    </a:solidFill>
                  </a:tcPr>
                </a:tc>
                <a:tc hMerge="1"/>
                <a:tc>
                  <a:txBody>
                    <a:bodyPr/>
                    <a:lstStyle/>
                    <a:p>
                      <a:pPr indent="0" lvl="0" marL="0" marR="0" rtl="0" algn="ctr">
                        <a:spcBef>
                          <a:spcPts val="0"/>
                        </a:spcBef>
                        <a:spcAft>
                          <a:spcPts val="0"/>
                        </a:spcAft>
                        <a:buNone/>
                      </a:pPr>
                      <a:r>
                        <a:t/>
                      </a:r>
                      <a:endParaRPr b="1" sz="1350" u="none" cap="none" strike="noStrike"/>
                    </a:p>
                  </a:txBody>
                  <a:tcPr marT="45725" marB="45725" marR="91450" marL="91450">
                    <a:solidFill>
                      <a:srgbClr val="E1EFD8"/>
                    </a:solidFill>
                  </a:tcPr>
                </a:tc>
              </a:tr>
              <a:tr h="538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rPr>
                        <a:t>Gustav Klimt</a:t>
                      </a:r>
                      <a:endParaRPr sz="1100" u="none" cap="none" strike="noStrike">
                        <a:solidFill>
                          <a:schemeClr val="dk1"/>
                        </a:solidFill>
                      </a:endParaRPr>
                    </a:p>
                    <a:p>
                      <a:pPr indent="0" lvl="0" marL="0" marR="0" rtl="0" algn="ctr">
                        <a:spcBef>
                          <a:spcPts val="0"/>
                        </a:spcBef>
                        <a:spcAft>
                          <a:spcPts val="0"/>
                        </a:spcAft>
                        <a:buNone/>
                      </a:pPr>
                      <a:r>
                        <a:t/>
                      </a:r>
                      <a:endParaRPr sz="1100" u="none" cap="none" strike="noStrike"/>
                    </a:p>
                  </a:txBody>
                  <a:tcPr marT="45725" marB="45725" marR="91450" marL="91450"/>
                </a:tc>
                <a:tc>
                  <a:txBody>
                    <a:bodyPr/>
                    <a:lstStyle/>
                    <a:p>
                      <a:pPr indent="-171450" lvl="0" marL="171450" marR="0" rtl="0" algn="l">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Gustav was a talented artist from a young age and he attended the Vienna School of Arts and Crafts.</a:t>
                      </a:r>
                      <a:endParaRPr/>
                    </a:p>
                    <a:p>
                      <a:pPr indent="-171450" lvl="0" marL="171450" marR="0" rtl="0" algn="l">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In the 1880s, Klimt became well known for his mural painting.</a:t>
                      </a:r>
                      <a:endParaRPr/>
                    </a:p>
                    <a:p>
                      <a:pPr indent="-171450" lvl="0" marL="171450" marR="0" rtl="0" algn="l">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Klimt’s art included lots of symbolism:  love, death, sin, religion, and disease. </a:t>
                      </a:r>
                      <a:endParaRPr/>
                    </a:p>
                    <a:p>
                      <a:pPr indent="-171450" lvl="0" marL="171450" marR="0" rtl="0" algn="l">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Klimt’s paintings also incorporated gold leaf and were very intricate, so they took many hours to complete.</a:t>
                      </a:r>
                      <a:endParaRPr/>
                    </a:p>
                    <a:p>
                      <a:pPr indent="-101600" lvl="0" marL="171450" marR="0" rtl="0" algn="l">
                        <a:spcBef>
                          <a:spcPts val="0"/>
                        </a:spcBef>
                        <a:spcAft>
                          <a:spcPts val="0"/>
                        </a:spcAft>
                        <a:buClr>
                          <a:schemeClr val="dk1"/>
                        </a:buClr>
                        <a:buSzPts val="1100"/>
                        <a:buFont typeface="Arial"/>
                        <a:buNone/>
                      </a:pPr>
                      <a:r>
                        <a:t/>
                      </a:r>
                      <a:endParaRPr sz="1100" u="none" cap="none" strike="noStrike">
                        <a:solidFill>
                          <a:schemeClr val="dk1"/>
                        </a:solidFill>
                        <a:latin typeface="Calibri"/>
                        <a:ea typeface="Calibri"/>
                        <a:cs typeface="Calibri"/>
                        <a:sym typeface="Calibri"/>
                      </a:endParaRPr>
                    </a:p>
                  </a:txBody>
                  <a:tcPr marT="45725" marB="45725" marR="91450" marL="91450"/>
                </a:tc>
                <a:tc>
                  <a:txBody>
                    <a:bodyPr/>
                    <a:lstStyle/>
                    <a:p>
                      <a:pPr indent="-114300" lvl="0" marL="171450" marR="0" rtl="0" algn="l">
                        <a:spcBef>
                          <a:spcPts val="0"/>
                        </a:spcBef>
                        <a:spcAft>
                          <a:spcPts val="0"/>
                        </a:spcAft>
                        <a:buClr>
                          <a:schemeClr val="dk1"/>
                        </a:buClr>
                        <a:buSzPts val="900"/>
                        <a:buFont typeface="Arial"/>
                        <a:buNone/>
                      </a:pPr>
                      <a:r>
                        <a:t/>
                      </a:r>
                      <a:endParaRPr sz="900" u="none" cap="none" strike="noStrike"/>
                    </a:p>
                  </a:txBody>
                  <a:tcPr marT="45725" marB="45725" marR="91450" marL="91450"/>
                </a:tc>
              </a:tr>
            </a:tbl>
          </a:graphicData>
        </a:graphic>
      </p:graphicFrame>
      <p:pic>
        <p:nvPicPr>
          <p:cNvPr descr="Image result for symmetrical notan" id="95" name="Google Shape;95;p13"/>
          <p:cNvPicPr preferRelativeResize="0"/>
          <p:nvPr/>
        </p:nvPicPr>
        <p:blipFill rotWithShape="1">
          <a:blip r:embed="rId3">
            <a:alphaModFix/>
          </a:blip>
          <a:srcRect b="0" l="0" r="0" t="0"/>
          <a:stretch/>
        </p:blipFill>
        <p:spPr>
          <a:xfrm>
            <a:off x="4747721" y="1527453"/>
            <a:ext cx="848762" cy="785494"/>
          </a:xfrm>
          <a:prstGeom prst="rect">
            <a:avLst/>
          </a:prstGeom>
          <a:noFill/>
          <a:ln>
            <a:noFill/>
          </a:ln>
        </p:spPr>
      </p:pic>
      <p:pic>
        <p:nvPicPr>
          <p:cNvPr descr="Image result for asymmetrical notan" id="96" name="Google Shape;96;p13"/>
          <p:cNvPicPr preferRelativeResize="0"/>
          <p:nvPr/>
        </p:nvPicPr>
        <p:blipFill rotWithShape="1">
          <a:blip r:embed="rId4">
            <a:alphaModFix/>
          </a:blip>
          <a:srcRect b="0" l="0" r="0" t="0"/>
          <a:stretch/>
        </p:blipFill>
        <p:spPr>
          <a:xfrm>
            <a:off x="5666389" y="1584259"/>
            <a:ext cx="883510" cy="732233"/>
          </a:xfrm>
          <a:prstGeom prst="rect">
            <a:avLst/>
          </a:prstGeom>
          <a:noFill/>
          <a:ln>
            <a:noFill/>
          </a:ln>
        </p:spPr>
      </p:pic>
      <p:pic>
        <p:nvPicPr>
          <p:cNvPr descr="Japanese Notan Art - Lessons - Tes Teach" id="97" name="Google Shape;97;p13">
            <a:hlinkClick r:id="rId5"/>
          </p:cNvPr>
          <p:cNvPicPr preferRelativeResize="0"/>
          <p:nvPr/>
        </p:nvPicPr>
        <p:blipFill rotWithShape="1">
          <a:blip r:embed="rId6">
            <a:alphaModFix/>
          </a:blip>
          <a:srcRect b="0" l="0" r="0" t="0"/>
          <a:stretch/>
        </p:blipFill>
        <p:spPr>
          <a:xfrm>
            <a:off x="4748260" y="2461737"/>
            <a:ext cx="872998" cy="796464"/>
          </a:xfrm>
          <a:prstGeom prst="rect">
            <a:avLst/>
          </a:prstGeom>
          <a:noFill/>
          <a:ln>
            <a:noFill/>
          </a:ln>
        </p:spPr>
      </p:pic>
      <p:pic>
        <p:nvPicPr>
          <p:cNvPr descr="Notans - Lessons - Tes Teach" id="98" name="Google Shape;98;p13">
            <a:hlinkClick r:id="rId7"/>
          </p:cNvPr>
          <p:cNvPicPr preferRelativeResize="0"/>
          <p:nvPr/>
        </p:nvPicPr>
        <p:blipFill rotWithShape="1">
          <a:blip r:embed="rId8">
            <a:alphaModFix/>
          </a:blip>
          <a:srcRect b="4288" l="15457" r="15233" t="4114"/>
          <a:stretch/>
        </p:blipFill>
        <p:spPr>
          <a:xfrm>
            <a:off x="5666389" y="2377856"/>
            <a:ext cx="881443" cy="782849"/>
          </a:xfrm>
          <a:prstGeom prst="rect">
            <a:avLst/>
          </a:prstGeom>
          <a:noFill/>
          <a:ln>
            <a:noFill/>
          </a:ln>
        </p:spPr>
      </p:pic>
      <p:pic>
        <p:nvPicPr>
          <p:cNvPr descr="Notan Design - Mrs. Seckler" id="99" name="Google Shape;99;p13">
            <a:hlinkClick r:id="rId9"/>
          </p:cNvPr>
          <p:cNvPicPr preferRelativeResize="0"/>
          <p:nvPr/>
        </p:nvPicPr>
        <p:blipFill rotWithShape="1">
          <a:blip r:embed="rId10">
            <a:alphaModFix/>
          </a:blip>
          <a:srcRect b="0" l="0" r="0" t="0"/>
          <a:stretch/>
        </p:blipFill>
        <p:spPr>
          <a:xfrm>
            <a:off x="4746835" y="3230397"/>
            <a:ext cx="849648" cy="898548"/>
          </a:xfrm>
          <a:prstGeom prst="rect">
            <a:avLst/>
          </a:prstGeom>
          <a:noFill/>
          <a:ln>
            <a:noFill/>
          </a:ln>
        </p:spPr>
      </p:pic>
      <p:pic>
        <p:nvPicPr>
          <p:cNvPr descr="Waunakee Community School District - Notan Designs - Sophie Wagner ..." id="100" name="Google Shape;100;p13">
            <a:hlinkClick r:id="rId11"/>
          </p:cNvPr>
          <p:cNvPicPr preferRelativeResize="0"/>
          <p:nvPr/>
        </p:nvPicPr>
        <p:blipFill rotWithShape="1">
          <a:blip r:embed="rId12">
            <a:alphaModFix/>
          </a:blip>
          <a:srcRect b="0" l="0" r="0" t="0"/>
          <a:stretch/>
        </p:blipFill>
        <p:spPr>
          <a:xfrm>
            <a:off x="5678021" y="3210889"/>
            <a:ext cx="869811" cy="895070"/>
          </a:xfrm>
          <a:prstGeom prst="rect">
            <a:avLst/>
          </a:prstGeom>
          <a:noFill/>
          <a:ln>
            <a:noFill/>
          </a:ln>
        </p:spPr>
      </p:pic>
      <p:graphicFrame>
        <p:nvGraphicFramePr>
          <p:cNvPr id="101" name="Google Shape;101;p13"/>
          <p:cNvGraphicFramePr/>
          <p:nvPr/>
        </p:nvGraphicFramePr>
        <p:xfrm>
          <a:off x="2930770" y="8360116"/>
          <a:ext cx="3000000" cy="3000000"/>
        </p:xfrm>
        <a:graphic>
          <a:graphicData uri="http://schemas.openxmlformats.org/drawingml/2006/table">
            <a:tbl>
              <a:tblPr bandRow="1" firstRow="1">
                <a:noFill/>
                <a:tableStyleId>{DFD9C82D-23D9-4910-85BF-DB1B4EFF210D}</a:tableStyleId>
              </a:tblPr>
              <a:tblGrid>
                <a:gridCol w="3832900"/>
              </a:tblGrid>
              <a:tr h="336925">
                <a:tc>
                  <a:txBody>
                    <a:bodyPr/>
                    <a:lstStyle/>
                    <a:p>
                      <a:pPr indent="0" lvl="0" marL="0" marR="0" rtl="0" algn="ctr">
                        <a:spcBef>
                          <a:spcPts val="0"/>
                        </a:spcBef>
                        <a:spcAft>
                          <a:spcPts val="0"/>
                        </a:spcAft>
                        <a:buNone/>
                      </a:pPr>
                      <a:r>
                        <a:rPr b="1" lang="en-GB" sz="1350" u="none" cap="none" strike="noStrike"/>
                        <a:t>Pictures and Diagrams</a:t>
                      </a:r>
                      <a:endParaRPr b="1" sz="1350" u="none" cap="none" strike="noStrike"/>
                    </a:p>
                  </a:txBody>
                  <a:tcPr marT="45725" marB="45725" marR="91450" marL="91450">
                    <a:solidFill>
                      <a:srgbClr val="E1EFD8"/>
                    </a:solidFill>
                  </a:tcPr>
                </a:tc>
              </a:tr>
              <a:tr h="1190875">
                <a:tc>
                  <a:txBody>
                    <a:bodyPr/>
                    <a:lstStyle/>
                    <a:p>
                      <a:pPr indent="0" lvl="0" marL="0" marR="0" rtl="0" algn="l">
                        <a:spcBef>
                          <a:spcPts val="0"/>
                        </a:spcBef>
                        <a:spcAft>
                          <a:spcPts val="0"/>
                        </a:spcAft>
                        <a:buClr>
                          <a:schemeClr val="dk1"/>
                        </a:buClr>
                        <a:buSzPts val="1100"/>
                        <a:buFont typeface="Arial"/>
                        <a:buNone/>
                      </a:pPr>
                      <a:r>
                        <a:t/>
                      </a:r>
                      <a:endParaRPr sz="1100" u="none" cap="none" strike="noStrike"/>
                    </a:p>
                  </a:txBody>
                  <a:tcPr marT="45725" marB="45725" marR="91450" marL="91450"/>
                </a:tc>
              </a:tr>
            </a:tbl>
          </a:graphicData>
        </a:graphic>
      </p:graphicFrame>
      <p:pic>
        <p:nvPicPr>
          <p:cNvPr descr="The past few months my students have been making feathers for a group mural. This idea was inspired by my friend and celebrity in the art c..." id="102" name="Google Shape;102;p13"/>
          <p:cNvPicPr preferRelativeResize="0"/>
          <p:nvPr/>
        </p:nvPicPr>
        <p:blipFill rotWithShape="1">
          <a:blip r:embed="rId13">
            <a:alphaModFix/>
          </a:blip>
          <a:srcRect b="20566" l="0" r="0" t="0"/>
          <a:stretch/>
        </p:blipFill>
        <p:spPr>
          <a:xfrm>
            <a:off x="5366013" y="8894984"/>
            <a:ext cx="1327362" cy="847098"/>
          </a:xfrm>
          <a:prstGeom prst="rect">
            <a:avLst/>
          </a:prstGeom>
          <a:noFill/>
          <a:ln>
            <a:noFill/>
          </a:ln>
        </p:spPr>
      </p:pic>
      <p:pic>
        <p:nvPicPr>
          <p:cNvPr descr="Image result for colour notan" id="103" name="Google Shape;103;p13"/>
          <p:cNvPicPr preferRelativeResize="0"/>
          <p:nvPr/>
        </p:nvPicPr>
        <p:blipFill rotWithShape="1">
          <a:blip r:embed="rId14">
            <a:alphaModFix/>
          </a:blip>
          <a:srcRect b="0" l="0" r="0" t="0"/>
          <a:stretch/>
        </p:blipFill>
        <p:spPr>
          <a:xfrm>
            <a:off x="2996416" y="8759300"/>
            <a:ext cx="887830" cy="666053"/>
          </a:xfrm>
          <a:prstGeom prst="rect">
            <a:avLst/>
          </a:prstGeom>
          <a:noFill/>
          <a:ln>
            <a:noFill/>
          </a:ln>
        </p:spPr>
      </p:pic>
      <p:pic>
        <p:nvPicPr>
          <p:cNvPr id="104" name="Google Shape;104;p13"/>
          <p:cNvPicPr preferRelativeResize="0"/>
          <p:nvPr/>
        </p:nvPicPr>
        <p:blipFill rotWithShape="1">
          <a:blip r:embed="rId15">
            <a:alphaModFix/>
          </a:blip>
          <a:srcRect b="0" l="0" r="0" t="0"/>
          <a:stretch/>
        </p:blipFill>
        <p:spPr>
          <a:xfrm>
            <a:off x="3933124" y="8785270"/>
            <a:ext cx="1390517" cy="1040931"/>
          </a:xfrm>
          <a:prstGeom prst="rect">
            <a:avLst/>
          </a:prstGeom>
          <a:noFill/>
          <a:ln>
            <a:noFill/>
          </a:ln>
        </p:spPr>
      </p:pic>
      <p:pic>
        <p:nvPicPr>
          <p:cNvPr descr="Tree of Life Stoclet Frieze Painting By Gustav Klimt" id="105" name="Google Shape;105;p13">
            <a:hlinkClick r:id="rId16"/>
          </p:cNvPr>
          <p:cNvPicPr preferRelativeResize="0"/>
          <p:nvPr/>
        </p:nvPicPr>
        <p:blipFill rotWithShape="1">
          <a:blip r:embed="rId17">
            <a:alphaModFix/>
          </a:blip>
          <a:srcRect b="0" l="0" r="0" t="0"/>
          <a:stretch/>
        </p:blipFill>
        <p:spPr>
          <a:xfrm>
            <a:off x="4695005" y="5011788"/>
            <a:ext cx="1257271" cy="588953"/>
          </a:xfrm>
          <a:prstGeom prst="rect">
            <a:avLst/>
          </a:prstGeom>
          <a:noFill/>
          <a:ln>
            <a:noFill/>
          </a:ln>
        </p:spPr>
      </p:pic>
      <p:pic>
        <p:nvPicPr>
          <p:cNvPr descr="Birch Forest by Gustav Klimt" id="106" name="Google Shape;106;p13">
            <a:hlinkClick r:id="rId18"/>
          </p:cNvPr>
          <p:cNvPicPr preferRelativeResize="0"/>
          <p:nvPr/>
        </p:nvPicPr>
        <p:blipFill rotWithShape="1">
          <a:blip r:embed="rId19">
            <a:alphaModFix/>
          </a:blip>
          <a:srcRect b="0" l="0" r="0" t="0"/>
          <a:stretch/>
        </p:blipFill>
        <p:spPr>
          <a:xfrm>
            <a:off x="5594357" y="5621929"/>
            <a:ext cx="1009448" cy="87522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