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5326" autoAdjust="0"/>
  </p:normalViewPr>
  <p:slideViewPr>
    <p:cSldViewPr snapToGrid="0">
      <p:cViewPr varScale="1">
        <p:scale>
          <a:sx n="47" d="100"/>
          <a:sy n="47" d="100"/>
        </p:scale>
        <p:origin x="2352" y="66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C4EA54F-7F0E-4CAF-A36E-2F657A9C8138}" type="datetimeFigureOut">
              <a:rPr lang="en-GB" smtClean="0"/>
              <a:t>18/05/2022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60613" y="1143000"/>
            <a:ext cx="21367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9C9C3B-5391-47B9-8B43-772C0F2E3A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3897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9C9C3B-5391-47B9-8B43-772C0F2E3AD6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78053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18/05/2022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414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18/05/2022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603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18/05/2022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136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18/05/2022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791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18/05/2022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534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18/05/2022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770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18/05/2022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353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18/05/2022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306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18/05/2022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8241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18/05/2022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938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18/05/2022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166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24398-1127-4BD9-BF3C-3D27B6A023B2}" type="datetimeFigureOut">
              <a:rPr lang="en-GB" smtClean="0"/>
              <a:t>18/05/2022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74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8487" y="96151"/>
            <a:ext cx="6601216" cy="369332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Spring Partnership Trust – Knowledge Organiser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5105992"/>
              </p:ext>
            </p:extLst>
          </p:nvPr>
        </p:nvGraphicFramePr>
        <p:xfrm>
          <a:off x="100209" y="576743"/>
          <a:ext cx="6601216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0304">
                  <a:extLst>
                    <a:ext uri="{9D8B030D-6E8A-4147-A177-3AD203B41FA5}">
                      <a16:colId xmlns:a16="http://schemas.microsoft.com/office/drawing/2014/main" val="960009268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770037360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3879841513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5158003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b="1" baseline="0" dirty="0"/>
                        <a:t>Art Focus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Textiles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Year</a:t>
                      </a:r>
                      <a:r>
                        <a:rPr lang="en-GB" b="1" baseline="0" dirty="0"/>
                        <a:t> 4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Summer</a:t>
                      </a:r>
                      <a:r>
                        <a:rPr lang="en-GB" b="1" baseline="0" dirty="0"/>
                        <a:t> 2</a:t>
                      </a:r>
                      <a:endParaRPr lang="en-GB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5170719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0541898"/>
              </p:ext>
            </p:extLst>
          </p:nvPr>
        </p:nvGraphicFramePr>
        <p:xfrm>
          <a:off x="2979017" y="8478644"/>
          <a:ext cx="3722408" cy="125296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722408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241300"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Pictures and Diagrams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955788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9046290"/>
              </p:ext>
            </p:extLst>
          </p:nvPr>
        </p:nvGraphicFramePr>
        <p:xfrm>
          <a:off x="100209" y="1068669"/>
          <a:ext cx="6601216" cy="479873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55048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3039067">
                  <a:extLst>
                    <a:ext uri="{9D8B030D-6E8A-4147-A177-3AD203B41FA5}">
                      <a16:colId xmlns:a16="http://schemas.microsoft.com/office/drawing/2014/main" val="751772659"/>
                    </a:ext>
                  </a:extLst>
                </a:gridCol>
                <a:gridCol w="2507101">
                  <a:extLst>
                    <a:ext uri="{9D8B030D-6E8A-4147-A177-3AD203B41FA5}">
                      <a16:colId xmlns:a16="http://schemas.microsoft.com/office/drawing/2014/main" val="3611883550"/>
                    </a:ext>
                  </a:extLst>
                </a:gridCol>
              </a:tblGrid>
              <a:tr h="337682">
                <a:tc gridSpan="2">
                  <a:txBody>
                    <a:bodyPr/>
                    <a:lstStyle/>
                    <a:p>
                      <a:pPr algn="ctr"/>
                      <a:r>
                        <a:rPr lang="en-GB" sz="1100" b="1" dirty="0"/>
                        <a:t>Who?</a:t>
                      </a:r>
                      <a:r>
                        <a:rPr lang="en-GB" sz="1100" b="1" baseline="0" dirty="0"/>
                        <a:t> Famous Artists </a:t>
                      </a:r>
                      <a:endParaRPr lang="en-GB" sz="11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1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2133498">
                <a:tc>
                  <a:txBody>
                    <a:bodyPr/>
                    <a:lstStyle/>
                    <a:p>
                      <a:pPr algn="ctr"/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Jim Henson</a:t>
                      </a:r>
                      <a:endParaRPr lang="en-GB" sz="11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(1936-1990) American puppeteer and educator.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While still in high school</a:t>
                      </a:r>
                      <a:r>
                        <a:rPr lang="en-GB" sz="1100" b="0" i="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he</a:t>
                      </a:r>
                      <a:r>
                        <a:rPr lang="en-GB" sz="11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began his television career performing puppets on a local WTOP-TV. 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During</a:t>
                      </a:r>
                      <a:r>
                        <a:rPr lang="en-GB" sz="1100" b="0" i="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freshman year </a:t>
                      </a:r>
                      <a:r>
                        <a:rPr lang="en-GB" sz="11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given his own twice-daily, five-minute show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Began work on a ground-breaking educational children's television show called </a:t>
                      </a:r>
                      <a:r>
                        <a:rPr lang="en-GB" sz="1100" b="0" i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Sesame Street</a:t>
                      </a:r>
                      <a:r>
                        <a:rPr lang="en-GB" sz="11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that would premiere in 1969.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</a:t>
                      </a:r>
                      <a:r>
                        <a:rPr lang="en-GB" sz="1100" b="0" i="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1975, first</a:t>
                      </a:r>
                      <a:r>
                        <a:rPr lang="en-GB" sz="1100" b="0" i="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recording of </a:t>
                      </a:r>
                      <a:r>
                        <a:rPr lang="en-GB" sz="1100" b="0" i="1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</a:t>
                      </a:r>
                      <a:r>
                        <a:rPr lang="en-GB" sz="1100" b="0" i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Muppet</a:t>
                      </a:r>
                      <a:r>
                        <a:rPr lang="en-GB" sz="1100" b="0" i="1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Show </a:t>
                      </a:r>
                      <a:r>
                        <a:rPr lang="en-GB" sz="1100" b="0" i="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developing well-loved characters such as </a:t>
                      </a:r>
                      <a:r>
                        <a:rPr lang="en-GB" sz="1100" b="0" i="1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Kermit the Frog</a:t>
                      </a:r>
                      <a:r>
                        <a:rPr lang="en-GB" sz="1100" b="0" i="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b="0" i="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Went on to make animatronic films and TV shows such as </a:t>
                      </a:r>
                      <a:r>
                        <a:rPr lang="en-GB" sz="1100" b="0" i="1" kern="1200" baseline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Fraggle</a:t>
                      </a:r>
                      <a:r>
                        <a:rPr lang="en-GB" sz="1100" b="0" i="1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Rock </a:t>
                      </a:r>
                      <a:r>
                        <a:rPr lang="en-GB" sz="1100" b="0" i="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and </a:t>
                      </a:r>
                      <a:r>
                        <a:rPr lang="en-GB" sz="1100" b="0" i="1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Labyrinth</a:t>
                      </a:r>
                      <a:r>
                        <a:rPr lang="en-GB" sz="1100" b="0" i="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en-GB" sz="1100" b="0" i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100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2795563"/>
                  </a:ext>
                </a:extLst>
              </a:tr>
              <a:tr h="1855009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/>
                        <a:t>Frank Oz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GB" sz="11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(1944-present day),</a:t>
                      </a:r>
                      <a:r>
                        <a:rPr lang="en-GB" sz="1100" b="0" i="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1" i="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British</a:t>
                      </a:r>
                      <a:r>
                        <a:rPr lang="en-GB" sz="1100" b="0" i="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born puppeteer.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GB" sz="1100" b="0" i="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Moved </a:t>
                      </a:r>
                      <a:r>
                        <a:rPr lang="en-GB" sz="11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the</a:t>
                      </a:r>
                      <a:r>
                        <a:rPr lang="en-GB" sz="1100" b="0" i="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USA and as a teenager began his puppeteering career at an amusement park.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GB" sz="11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At 17 years old, discovered by</a:t>
                      </a:r>
                      <a:r>
                        <a:rPr lang="en-GB" sz="1100" b="0" i="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Jim Henson</a:t>
                      </a:r>
                      <a:r>
                        <a:rPr lang="en-GB" sz="11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GB" sz="11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Two years later, Oz moved to New York to work with Henson on a new project, the </a:t>
                      </a:r>
                      <a:r>
                        <a:rPr lang="en-GB" sz="1100" b="0" i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Muppets and</a:t>
                      </a:r>
                      <a:r>
                        <a:rPr lang="en-GB" sz="1100" b="0" i="1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Sesame Street</a:t>
                      </a:r>
                      <a:r>
                        <a:rPr lang="en-GB" sz="11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marL="171450" marR="0" indent="-17145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b="0" i="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Best known for </a:t>
                      </a:r>
                      <a:r>
                        <a:rPr lang="en-GB" sz="1100" b="0" i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Yoda</a:t>
                      </a:r>
                      <a:r>
                        <a:rPr lang="en-GB" sz="11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in</a:t>
                      </a:r>
                      <a:r>
                        <a:rPr lang="en-GB" sz="1100" b="0" i="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the </a:t>
                      </a:r>
                      <a:r>
                        <a:rPr lang="en-GB" sz="1100" b="0" i="1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Star</a:t>
                      </a:r>
                      <a:r>
                        <a:rPr lang="en-GB" sz="1100" b="0" i="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Wars</a:t>
                      </a:r>
                      <a:r>
                        <a:rPr lang="en-GB" sz="11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franchise.</a:t>
                      </a:r>
                    </a:p>
                    <a:p>
                      <a:pPr marL="171450" marR="0" indent="-17145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b="0" i="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Now </a:t>
                      </a:r>
                      <a:r>
                        <a:rPr lang="en-GB" sz="1100" b="0" i="0" kern="1200" baseline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successful film </a:t>
                      </a:r>
                      <a:r>
                        <a:rPr lang="en-GB" sz="1100" b="0" i="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and theatre director.</a:t>
                      </a:r>
                      <a:endParaRPr lang="en-GB" sz="1100" b="0" i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l">
                        <a:buFont typeface="Arial" pitchFamily="34" charset="0"/>
                        <a:buNone/>
                      </a:pP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27568036"/>
                  </a:ext>
                </a:extLst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4912510"/>
              </p:ext>
            </p:extLst>
          </p:nvPr>
        </p:nvGraphicFramePr>
        <p:xfrm>
          <a:off x="199478" y="6292851"/>
          <a:ext cx="2605709" cy="291465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605709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323808"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GB" sz="1100" b="1" dirty="0">
                          <a:latin typeface="+mn-lt"/>
                        </a:rPr>
                        <a:t>What? Key Skills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2590842">
                <a:tc>
                  <a:txBody>
                    <a:bodyPr/>
                    <a:lstStyle/>
                    <a:p>
                      <a:pPr marL="171450" marR="0" lvl="0" indent="-17145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dirty="0">
                          <a:solidFill>
                            <a:schemeClr val="dk1"/>
                          </a:solidFill>
                          <a:latin typeface="+mn-lt"/>
                          <a:ea typeface="Tahoma"/>
                          <a:cs typeface="Tahoma"/>
                          <a:sym typeface="Tahoma"/>
                        </a:rPr>
                        <a:t>To explore the properties of different textiles and</a:t>
                      </a:r>
                      <a:r>
                        <a:rPr lang="en-GB" sz="1100" b="0" i="0" u="none" strike="noStrike" cap="none" dirty="0">
                          <a:solidFill>
                            <a:schemeClr val="dk1"/>
                          </a:solidFill>
                          <a:latin typeface="+mn-lt"/>
                          <a:ea typeface="Tahoma"/>
                          <a:cs typeface="Tahoma"/>
                          <a:sym typeface="Tahoma"/>
                        </a:rPr>
                        <a:t> use tools and techniques t</a:t>
                      </a:r>
                      <a:r>
                        <a:rPr lang="en-GB" sz="1100" dirty="0">
                          <a:solidFill>
                            <a:schemeClr val="dk1"/>
                          </a:solidFill>
                          <a:latin typeface="+mn-lt"/>
                          <a:ea typeface="Tahoma"/>
                          <a:cs typeface="Tahoma"/>
                          <a:sym typeface="Tahoma"/>
                        </a:rPr>
                        <a:t>o join textiles with appropriate stitching</a:t>
                      </a:r>
                      <a:r>
                        <a:rPr lang="en-GB" sz="1100" i="1" dirty="0">
                          <a:solidFill>
                            <a:schemeClr val="dk1"/>
                          </a:solidFill>
                          <a:latin typeface="+mn-lt"/>
                          <a:ea typeface="Tahoma"/>
                          <a:cs typeface="Tahoma"/>
                          <a:sym typeface="Tahoma"/>
                        </a:rPr>
                        <a:t>, </a:t>
                      </a:r>
                      <a:r>
                        <a:rPr lang="en-GB" sz="1100" dirty="0">
                          <a:solidFill>
                            <a:schemeClr val="dk1"/>
                          </a:solidFill>
                          <a:latin typeface="+mn-lt"/>
                          <a:ea typeface="Tahoma"/>
                          <a:cs typeface="Tahoma"/>
                          <a:sym typeface="Tahoma"/>
                        </a:rPr>
                        <a:t>with increasing proficiency.</a:t>
                      </a:r>
                    </a:p>
                    <a:p>
                      <a:pPr marL="171450" marR="0" lvl="0" indent="-17145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1100" dirty="0">
                        <a:solidFill>
                          <a:schemeClr val="dk1"/>
                        </a:solidFill>
                        <a:latin typeface="+mn-lt"/>
                        <a:ea typeface="Tahoma"/>
                        <a:cs typeface="Tahoma"/>
                        <a:sym typeface="Tahoma"/>
                      </a:endParaRPr>
                    </a:p>
                    <a:p>
                      <a:pPr marL="171450" marR="0" lvl="0" indent="-17145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b="0" i="0" u="none" strike="noStrike" cap="none" dirty="0">
                          <a:solidFill>
                            <a:schemeClr val="dk1"/>
                          </a:solidFill>
                          <a:latin typeface="+mn-lt"/>
                          <a:ea typeface="Tahoma"/>
                          <a:cs typeface="Tahoma"/>
                          <a:sym typeface="Tahoma"/>
                        </a:rPr>
                        <a:t>To explore the properties of different textiles and notice texture,</a:t>
                      </a:r>
                      <a:r>
                        <a:rPr lang="en-GB" sz="1100" dirty="0">
                          <a:solidFill>
                            <a:schemeClr val="dk1"/>
                          </a:solidFill>
                          <a:latin typeface="+mn-lt"/>
                          <a:ea typeface="Tahoma"/>
                          <a:cs typeface="Tahoma"/>
                          <a:sym typeface="Tahoma"/>
                        </a:rPr>
                        <a:t> selecting the most appropriate techniques to decorate textiles and add functionality.</a:t>
                      </a:r>
                    </a:p>
                    <a:p>
                      <a:pPr marL="171450" marR="0" lvl="0" indent="-17145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1100" dirty="0">
                        <a:solidFill>
                          <a:schemeClr val="dk1"/>
                        </a:solidFill>
                        <a:latin typeface="+mn-lt"/>
                        <a:ea typeface="Tahoma"/>
                        <a:cs typeface="Tahoma"/>
                        <a:sym typeface="Tahoma"/>
                      </a:endParaRPr>
                    </a:p>
                    <a:p>
                      <a:pPr marL="171450" marR="0" lvl="0" indent="-17145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b="0" i="0" u="none" strike="noStrike" cap="none" dirty="0">
                          <a:solidFill>
                            <a:schemeClr val="dk1"/>
                          </a:solidFill>
                          <a:latin typeface="+mn-lt"/>
                          <a:ea typeface="Tahoma"/>
                          <a:cs typeface="Tahoma"/>
                          <a:sym typeface="Tahoma"/>
                        </a:rPr>
                        <a:t>To appreciate how significant artists, makers and designers use textiles effectively in their creative works.</a:t>
                      </a:r>
                      <a:endParaRPr lang="en-GB" sz="1100" b="0" i="0" u="none" strike="noStrike" cap="none" dirty="0">
                        <a:solidFill>
                          <a:schemeClr val="dk1"/>
                        </a:solidFill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7359717"/>
              </p:ext>
            </p:extLst>
          </p:nvPr>
        </p:nvGraphicFramePr>
        <p:xfrm>
          <a:off x="3174999" y="5988486"/>
          <a:ext cx="3504022" cy="236907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12679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2591343">
                  <a:extLst>
                    <a:ext uri="{9D8B030D-6E8A-4147-A177-3AD203B41FA5}">
                      <a16:colId xmlns:a16="http://schemas.microsoft.com/office/drawing/2014/main" val="3618792616"/>
                    </a:ext>
                  </a:extLst>
                </a:gridCol>
              </a:tblGrid>
              <a:tr h="293587">
                <a:tc gridSpan="2"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GB" sz="1400" b="1" dirty="0"/>
                        <a:t>What?</a:t>
                      </a:r>
                      <a:r>
                        <a:rPr lang="en-GB" sz="1400" b="1" baseline="0" dirty="0"/>
                        <a:t> Key vocab</a:t>
                      </a:r>
                      <a:endParaRPr lang="en-GB" sz="14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572494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design</a:t>
                      </a:r>
                      <a:endParaRPr lang="en-GB" sz="12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plan or drawing produced to show the look and function or workings of a garment, or other object before it is made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  <a:tr h="411021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+mn-lt"/>
                        </a:rPr>
                        <a:t>thread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long, thin strand of cotton, nylon, or other fibres.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70745263"/>
                  </a:ext>
                </a:extLst>
              </a:tr>
              <a:tr h="264228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+mn-lt"/>
                        </a:rPr>
                        <a:t>gather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+mn-lt"/>
                        </a:rPr>
                        <a:t>Come together / assemble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45038943"/>
                  </a:ext>
                </a:extLst>
              </a:tr>
              <a:tr h="411021">
                <a:tc>
                  <a:txBody>
                    <a:bodyPr/>
                    <a:lstStyle/>
                    <a:p>
                      <a:r>
                        <a:rPr lang="en-GB" sz="1200" baseline="0" dirty="0">
                          <a:latin typeface="+mn-lt"/>
                        </a:rPr>
                        <a:t>stitch</a:t>
                      </a:r>
                      <a:endParaRPr lang="en-GB" sz="1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loop of thread or yarn resulting from a single pass or movement of the needle.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535787"/>
                  </a:ext>
                </a:extLst>
              </a:tr>
              <a:tr h="342152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+mn-lt"/>
                          <a:cs typeface="Calibri" panose="020F0502020204030204" pitchFamily="34" charset="0"/>
                        </a:rPr>
                        <a:t>textile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type of cloth or woven fabric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29476576"/>
                  </a:ext>
                </a:extLst>
              </a:tr>
            </a:tbl>
          </a:graphicData>
        </a:graphic>
      </p:graphicFrame>
      <p:pic>
        <p:nvPicPr>
          <p:cNvPr id="15" name="Google Shape;107;p2" descr="sew finger puppets 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081629" y="8883650"/>
            <a:ext cx="558801" cy="812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Google Shape;120;p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174999" y="8883650"/>
            <a:ext cx="603251" cy="812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" name="Google Shape;124;p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010242" y="8935454"/>
            <a:ext cx="1584376" cy="709191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Google Shape;122;p2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4297854" y="1684135"/>
            <a:ext cx="1084733" cy="145021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466995" y="2135323"/>
            <a:ext cx="1076780" cy="142350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03278" y="4939147"/>
            <a:ext cx="1717674" cy="846836"/>
          </a:xfrm>
          <a:prstGeom prst="rect">
            <a:avLst/>
          </a:prstGeom>
        </p:spPr>
      </p:pic>
      <p:pic>
        <p:nvPicPr>
          <p:cNvPr id="25" name="Google Shape;123;p2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4496205" y="4061953"/>
            <a:ext cx="1931821" cy="82630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154857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4700</TotalTime>
  <Words>332</Words>
  <Application>Microsoft Office PowerPoint</Application>
  <PresentationFormat>A4 Paper (210x297 mm)</PresentationFormat>
  <Paragraphs>39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Midfield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M Koziol</dc:creator>
  <cp:lastModifiedBy>ANFA</cp:lastModifiedBy>
  <cp:revision>202</cp:revision>
  <cp:lastPrinted>2020-03-10T15:06:20Z</cp:lastPrinted>
  <dcterms:created xsi:type="dcterms:W3CDTF">2019-07-07T18:53:37Z</dcterms:created>
  <dcterms:modified xsi:type="dcterms:W3CDTF">2022-05-18T10:22:58Z</dcterms:modified>
</cp:coreProperties>
</file>