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75" d="100"/>
          <a:sy n="75" d="100"/>
        </p:scale>
        <p:origin x="15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10/09/2019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10/09/2019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10/09/2019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10/09/2019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451720305"/>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History Focus</a:t>
                      </a:r>
                      <a:endParaRPr lang="en-GB" b="1" dirty="0"/>
                    </a:p>
                  </a:txBody>
                  <a:tcPr/>
                </a:tc>
                <a:tc>
                  <a:txBody>
                    <a:bodyPr/>
                    <a:lstStyle/>
                    <a:p>
                      <a:pPr algn="ctr"/>
                      <a:r>
                        <a:rPr lang="en-GB" b="1" dirty="0" smtClean="0"/>
                        <a:t>Egypt and Mesopotamia</a:t>
                      </a:r>
                      <a:r>
                        <a:rPr lang="en-GB" b="1" baseline="0" dirty="0" smtClean="0"/>
                        <a:t> </a:t>
                      </a:r>
                      <a:endParaRPr lang="en-GB" b="1" dirty="0"/>
                    </a:p>
                  </a:txBody>
                  <a:tcPr>
                    <a:solidFill>
                      <a:srgbClr val="FFFF00"/>
                    </a:solidFill>
                  </a:tcPr>
                </a:tc>
                <a:tc>
                  <a:txBody>
                    <a:bodyPr/>
                    <a:lstStyle/>
                    <a:p>
                      <a:pPr algn="ctr"/>
                      <a:r>
                        <a:rPr lang="en-GB" b="1" dirty="0" smtClean="0"/>
                        <a:t>Year</a:t>
                      </a:r>
                      <a:r>
                        <a:rPr lang="en-GB" b="1" baseline="0" dirty="0" smtClean="0"/>
                        <a:t> 2</a:t>
                      </a:r>
                      <a:endParaRPr lang="en-GB" b="1" dirty="0"/>
                    </a:p>
                  </a:txBody>
                  <a:tcPr/>
                </a:tc>
                <a:tc>
                  <a:txBody>
                    <a:bodyPr/>
                    <a:lstStyle/>
                    <a:p>
                      <a:pPr algn="ctr"/>
                      <a:r>
                        <a:rPr lang="en-GB" b="1" dirty="0" smtClean="0"/>
                        <a:t>Autumn 1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08628204"/>
              </p:ext>
            </p:extLst>
          </p:nvPr>
        </p:nvGraphicFramePr>
        <p:xfrm>
          <a:off x="100209" y="1199393"/>
          <a:ext cx="3155795" cy="5837376"/>
        </p:xfrm>
        <a:graphic>
          <a:graphicData uri="http://schemas.openxmlformats.org/drawingml/2006/table">
            <a:tbl>
              <a:tblPr firstRow="1" bandRow="1">
                <a:tableStyleId>{5940675A-B579-460E-94D1-54222C63F5DA}</a:tableStyleId>
              </a:tblPr>
              <a:tblGrid>
                <a:gridCol w="992611">
                  <a:extLst>
                    <a:ext uri="{9D8B030D-6E8A-4147-A177-3AD203B41FA5}">
                      <a16:colId xmlns:a16="http://schemas.microsoft.com/office/drawing/2014/main" val="754516515"/>
                    </a:ext>
                  </a:extLst>
                </a:gridCol>
                <a:gridCol w="2163184">
                  <a:extLst>
                    <a:ext uri="{9D8B030D-6E8A-4147-A177-3AD203B41FA5}">
                      <a16:colId xmlns:a16="http://schemas.microsoft.com/office/drawing/2014/main" val="751772659"/>
                    </a:ext>
                  </a:extLst>
                </a:gridCol>
              </a:tblGrid>
              <a:tr h="272331">
                <a:tc gridSpan="2">
                  <a:txBody>
                    <a:bodyPr/>
                    <a:lstStyle/>
                    <a:p>
                      <a:pPr algn="ctr"/>
                      <a:r>
                        <a:rPr lang="en-GB" b="1" dirty="0" smtClean="0"/>
                        <a:t>When?</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837941">
                <a:tc>
                  <a:txBody>
                    <a:bodyPr/>
                    <a:lstStyle/>
                    <a:p>
                      <a:pPr algn="ctr"/>
                      <a:r>
                        <a:rPr lang="en-GB" sz="1200" dirty="0" smtClean="0"/>
                        <a:t>7000 BC</a:t>
                      </a:r>
                      <a:endParaRPr lang="en-GB" sz="1200" dirty="0"/>
                    </a:p>
                  </a:txBody>
                  <a:tcPr/>
                </a:tc>
                <a:tc>
                  <a:txBody>
                    <a:bodyPr/>
                    <a:lstStyle/>
                    <a:p>
                      <a:r>
                        <a:rPr lang="en-GB" sz="1200" dirty="0" smtClean="0">
                          <a:effectLst/>
                        </a:rPr>
                        <a:t>The first farmers settle in northern Mesopotamia, herd animals and grow crops on the fertile river soil.</a:t>
                      </a:r>
                      <a:endParaRPr lang="en-GB" sz="12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483268">
                <a:tc>
                  <a:txBody>
                    <a:bodyPr/>
                    <a:lstStyle/>
                    <a:p>
                      <a:pPr algn="ctr"/>
                      <a:r>
                        <a:rPr lang="en-GB" sz="1200" dirty="0" smtClean="0"/>
                        <a:t>5400 BC</a:t>
                      </a:r>
                      <a:endParaRPr lang="en-GB" sz="1200" dirty="0"/>
                    </a:p>
                  </a:txBody>
                  <a:tcPr/>
                </a:tc>
                <a:tc>
                  <a:txBody>
                    <a:bodyPr/>
                    <a:lstStyle/>
                    <a:p>
                      <a:pPr algn="l"/>
                      <a:r>
                        <a:rPr lang="en-GB" sz="1200" dirty="0" smtClean="0">
                          <a:effectLst/>
                        </a:rPr>
                        <a:t>The world’s first city is established by the ancient Sumer people. It is called </a:t>
                      </a:r>
                      <a:r>
                        <a:rPr lang="en-GB" sz="1200" dirty="0" err="1" smtClean="0">
                          <a:effectLst/>
                        </a:rPr>
                        <a:t>Eridu</a:t>
                      </a:r>
                      <a:r>
                        <a:rPr lang="en-GB" sz="1200" dirty="0" smtClean="0">
                          <a:effectLst/>
                        </a:rPr>
                        <a:t>. </a:t>
                      </a:r>
                      <a:endParaRPr lang="en-GB" sz="1200" dirty="0"/>
                    </a:p>
                  </a:txBody>
                  <a:tcPr/>
                </a:tc>
                <a:extLst>
                  <a:ext uri="{0D108BD9-81ED-4DB2-BD59-A6C34878D82A}">
                    <a16:rowId xmlns:a16="http://schemas.microsoft.com/office/drawing/2014/main" val="3790129666"/>
                  </a:ext>
                </a:extLst>
              </a:tr>
              <a:tr h="483268">
                <a:tc>
                  <a:txBody>
                    <a:bodyPr/>
                    <a:lstStyle/>
                    <a:p>
                      <a:pPr algn="ctr"/>
                      <a:r>
                        <a:rPr lang="en-GB" sz="1200" dirty="0" smtClean="0"/>
                        <a:t>5000 BC</a:t>
                      </a:r>
                      <a:endParaRPr lang="en-GB" sz="1200" dirty="0"/>
                    </a:p>
                  </a:txBody>
                  <a:tcPr/>
                </a:tc>
                <a:tc>
                  <a:txBody>
                    <a:bodyPr/>
                    <a:lstStyle/>
                    <a:p>
                      <a:pPr algn="l"/>
                      <a:r>
                        <a:rPr lang="en-GB" sz="1200" dirty="0" smtClean="0">
                          <a:effectLst/>
                        </a:rPr>
                        <a:t>Farmers begin to settle in the south of Mesopotamia. They develop irrigation which meant that they found a way to direct water to crops to make them grow more effectively.</a:t>
                      </a:r>
                      <a:endParaRPr lang="en-GB" sz="1200" dirty="0"/>
                    </a:p>
                  </a:txBody>
                  <a:tcPr/>
                </a:tc>
                <a:extLst>
                  <a:ext uri="{0D108BD9-81ED-4DB2-BD59-A6C34878D82A}">
                    <a16:rowId xmlns:a16="http://schemas.microsoft.com/office/drawing/2014/main" val="4066772193"/>
                  </a:ext>
                </a:extLst>
              </a:tr>
              <a:tr h="688772">
                <a:tc>
                  <a:txBody>
                    <a:bodyPr/>
                    <a:lstStyle/>
                    <a:p>
                      <a:pPr algn="ctr"/>
                      <a:r>
                        <a:rPr lang="en-GB" sz="1200" dirty="0" smtClean="0"/>
                        <a:t>3600 BC</a:t>
                      </a:r>
                      <a:endParaRPr lang="en-GB" sz="1200" dirty="0"/>
                    </a:p>
                  </a:txBody>
                  <a:tcPr/>
                </a:tc>
                <a:tc>
                  <a:txBody>
                    <a:bodyPr/>
                    <a:lstStyle/>
                    <a:p>
                      <a:pPr algn="l"/>
                      <a:r>
                        <a:rPr lang="en-GB" sz="1200" dirty="0" smtClean="0">
                          <a:effectLst/>
                        </a:rPr>
                        <a:t>Writing is invented at the city of </a:t>
                      </a:r>
                      <a:r>
                        <a:rPr lang="en-GB" sz="1200" dirty="0" err="1" smtClean="0">
                          <a:effectLst/>
                        </a:rPr>
                        <a:t>Uruk</a:t>
                      </a:r>
                      <a:r>
                        <a:rPr lang="en-GB" sz="1200" dirty="0" smtClean="0">
                          <a:effectLst/>
                        </a:rPr>
                        <a:t>. The people draw pictures to represent various objects.</a:t>
                      </a:r>
                      <a:endParaRPr lang="en-GB" sz="1200" dirty="0"/>
                    </a:p>
                  </a:txBody>
                  <a:tcPr/>
                </a:tc>
                <a:extLst>
                  <a:ext uri="{0D108BD9-81ED-4DB2-BD59-A6C34878D82A}">
                    <a16:rowId xmlns:a16="http://schemas.microsoft.com/office/drawing/2014/main" val="689411962"/>
                  </a:ext>
                </a:extLst>
              </a:tr>
              <a:tr h="460868">
                <a:tc>
                  <a:txBody>
                    <a:bodyPr/>
                    <a:lstStyle/>
                    <a:p>
                      <a:pPr algn="ctr"/>
                      <a:r>
                        <a:rPr lang="en-GB" sz="1200" dirty="0" smtClean="0"/>
                        <a:t>2000 BC</a:t>
                      </a:r>
                      <a:endParaRPr lang="en-GB" sz="1200" dirty="0"/>
                    </a:p>
                  </a:txBody>
                  <a:tcPr/>
                </a:tc>
                <a:tc>
                  <a:txBody>
                    <a:bodyPr/>
                    <a:lstStyle/>
                    <a:p>
                      <a:r>
                        <a:rPr lang="en-GB" sz="1200" dirty="0" smtClean="0">
                          <a:effectLst/>
                        </a:rPr>
                        <a:t>The first Assyrian Empire is established in the north of Mesopotamia and lasts for more than 500 years. </a:t>
                      </a:r>
                      <a:endParaRPr lang="en-GB" sz="1200" dirty="0"/>
                    </a:p>
                  </a:txBody>
                  <a:tcPr/>
                </a:tc>
                <a:extLst>
                  <a:ext uri="{0D108BD9-81ED-4DB2-BD59-A6C34878D82A}">
                    <a16:rowId xmlns:a16="http://schemas.microsoft.com/office/drawing/2014/main" val="1769763709"/>
                  </a:ext>
                </a:extLst>
              </a:tr>
              <a:tr h="868629">
                <a:tc>
                  <a:txBody>
                    <a:bodyPr/>
                    <a:lstStyle/>
                    <a:p>
                      <a:pPr algn="ctr"/>
                      <a:r>
                        <a:rPr lang="en-GB" sz="1200" dirty="0" smtClean="0"/>
                        <a:t>1200 BC</a:t>
                      </a:r>
                      <a:endParaRPr lang="en-GB" sz="1200" dirty="0"/>
                    </a:p>
                  </a:txBody>
                  <a:tcPr/>
                </a:tc>
                <a:tc>
                  <a:txBody>
                    <a:bodyPr/>
                    <a:lstStyle/>
                    <a:p>
                      <a:r>
                        <a:rPr lang="en-GB" sz="1200" dirty="0" smtClean="0">
                          <a:effectLst/>
                        </a:rPr>
                        <a:t>Assyrians rule over the greater part of Mesopotamia due to aggressive military tactics and new weapons made of iron.</a:t>
                      </a:r>
                      <a:endParaRPr lang="en-GB" sz="1200" dirty="0"/>
                    </a:p>
                  </a:txBody>
                  <a:tcPr/>
                </a:tc>
                <a:extLst>
                  <a:ext uri="{0D108BD9-81ED-4DB2-BD59-A6C34878D82A}">
                    <a16:rowId xmlns:a16="http://schemas.microsoft.com/office/drawing/2014/main" val="2751736532"/>
                  </a:ext>
                </a:extLst>
              </a:tr>
              <a:tr h="493094">
                <a:tc>
                  <a:txBody>
                    <a:bodyPr/>
                    <a:lstStyle/>
                    <a:p>
                      <a:pPr algn="ctr"/>
                      <a:r>
                        <a:rPr lang="en-GB" sz="1200" dirty="0" smtClean="0"/>
                        <a:t>522 BC</a:t>
                      </a:r>
                      <a:endParaRPr lang="en-GB" sz="1200" dirty="0"/>
                    </a:p>
                  </a:txBody>
                  <a:tcPr/>
                </a:tc>
                <a:tc>
                  <a:txBody>
                    <a:bodyPr/>
                    <a:lstStyle/>
                    <a:p>
                      <a:r>
                        <a:rPr lang="en-GB" sz="1200" dirty="0" smtClean="0">
                          <a:effectLst/>
                        </a:rPr>
                        <a:t>Darius the Great comes to power as king of Persia. </a:t>
                      </a:r>
                      <a:endParaRPr lang="en-GB" sz="1200" dirty="0"/>
                    </a:p>
                  </a:txBody>
                  <a:tcPr/>
                </a:tc>
                <a:extLst>
                  <a:ext uri="{0D108BD9-81ED-4DB2-BD59-A6C34878D82A}">
                    <a16:rowId xmlns:a16="http://schemas.microsoft.com/office/drawing/2014/main" val="3998611680"/>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871438101"/>
              </p:ext>
            </p:extLst>
          </p:nvPr>
        </p:nvGraphicFramePr>
        <p:xfrm>
          <a:off x="3356418" y="1199393"/>
          <a:ext cx="3435227" cy="2224286"/>
        </p:xfrm>
        <a:graphic>
          <a:graphicData uri="http://schemas.openxmlformats.org/drawingml/2006/table">
            <a:tbl>
              <a:tblPr firstRow="1" bandRow="1">
                <a:tableStyleId>{5940675A-B579-460E-94D1-54222C63F5DA}</a:tableStyleId>
              </a:tblPr>
              <a:tblGrid>
                <a:gridCol w="3435227">
                  <a:extLst>
                    <a:ext uri="{9D8B030D-6E8A-4147-A177-3AD203B41FA5}">
                      <a16:colId xmlns:a16="http://schemas.microsoft.com/office/drawing/2014/main" val="754516515"/>
                    </a:ext>
                  </a:extLst>
                </a:gridCol>
              </a:tblGrid>
              <a:tr h="255528">
                <a:tc>
                  <a:txBody>
                    <a:bodyPr/>
                    <a:lstStyle/>
                    <a:p>
                      <a:pPr algn="ctr"/>
                      <a:r>
                        <a:rPr lang="en-GB" b="1" dirty="0" smtClean="0"/>
                        <a:t>Background Information </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927106">
                <a:tc>
                  <a:txBody>
                    <a:bodyPr/>
                    <a:lstStyle/>
                    <a:p>
                      <a:r>
                        <a:rPr lang="en-GB" sz="1200" i="1" dirty="0" smtClean="0"/>
                        <a:t>The word Mesopotamia means "the land between rivers". The heart of Mesopotamia lies between the two rivers in southern Iraq. Early settlers in Mesopotamia started to gather in small villages and towns. As they learned how to irrigate land and grow crops on large farms, the towns grew bigger. Eventually these towns became large cities. New inventions such as government and writing were formed to help keep order in the cities. The first human civilization was formed. </a:t>
                      </a:r>
                      <a:endParaRPr lang="en-GB" sz="1200" b="0" i="1"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741598418"/>
              </p:ext>
            </p:extLst>
          </p:nvPr>
        </p:nvGraphicFramePr>
        <p:xfrm>
          <a:off x="3356418" y="3543409"/>
          <a:ext cx="3435227" cy="4280914"/>
        </p:xfrm>
        <a:graphic>
          <a:graphicData uri="http://schemas.openxmlformats.org/drawingml/2006/table">
            <a:tbl>
              <a:tblPr firstRow="1" bandRow="1">
                <a:tableStyleId>{5940675A-B579-460E-94D1-54222C63F5DA}</a:tableStyleId>
              </a:tblPr>
              <a:tblGrid>
                <a:gridCol w="1173120">
                  <a:extLst>
                    <a:ext uri="{9D8B030D-6E8A-4147-A177-3AD203B41FA5}">
                      <a16:colId xmlns:a16="http://schemas.microsoft.com/office/drawing/2014/main" val="754516515"/>
                    </a:ext>
                  </a:extLst>
                </a:gridCol>
                <a:gridCol w="2262107">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sz="1200" b="1" dirty="0" smtClean="0"/>
                        <a:t>Spelling</a:t>
                      </a:r>
                      <a:endParaRPr lang="en-GB" sz="1200" b="1" dirty="0"/>
                    </a:p>
                  </a:txBody>
                  <a:tcPr>
                    <a:solidFill>
                      <a:schemeClr val="accent6">
                        <a:lumMod val="20000"/>
                        <a:lumOff val="80000"/>
                      </a:schemeClr>
                    </a:solidFill>
                  </a:tcPr>
                </a:tc>
                <a:tc>
                  <a:txBody>
                    <a:bodyPr/>
                    <a:lstStyle/>
                    <a:p>
                      <a:pPr algn="ctr"/>
                      <a:r>
                        <a:rPr lang="en-GB" sz="1200" b="1" dirty="0" smtClean="0"/>
                        <a:t>Definition</a:t>
                      </a:r>
                      <a:endParaRPr lang="en-GB" sz="1200" b="1" dirty="0"/>
                    </a:p>
                  </a:txBody>
                  <a:tcPr>
                    <a:solidFill>
                      <a:schemeClr val="accent6">
                        <a:lumMod val="20000"/>
                        <a:lumOff val="80000"/>
                      </a:schemeClr>
                    </a:solidFill>
                  </a:tcPr>
                </a:tc>
                <a:extLst>
                  <a:ext uri="{0D108BD9-81ED-4DB2-BD59-A6C34878D82A}">
                    <a16:rowId xmlns:a16="http://schemas.microsoft.com/office/drawing/2014/main" val="1208927862"/>
                  </a:ext>
                </a:extLst>
              </a:tr>
              <a:tr h="513890">
                <a:tc>
                  <a:txBody>
                    <a:bodyPr/>
                    <a:lstStyle/>
                    <a:p>
                      <a:pPr algn="ctr"/>
                      <a:r>
                        <a:rPr lang="en-GB" sz="1150" dirty="0" smtClean="0"/>
                        <a:t>Afterlife</a:t>
                      </a:r>
                      <a:endParaRPr lang="en-GB" sz="1150" dirty="0"/>
                    </a:p>
                  </a:txBody>
                  <a:tcPr/>
                </a:tc>
                <a:tc>
                  <a:txBody>
                    <a:bodyPr/>
                    <a:lstStyle/>
                    <a:p>
                      <a:pPr algn="ctr"/>
                      <a:r>
                        <a:rPr lang="en-GB" sz="1150" dirty="0" smtClean="0"/>
                        <a:t>The place where Egyptians</a:t>
                      </a:r>
                      <a:r>
                        <a:rPr lang="en-GB" sz="1150" baseline="0" dirty="0" smtClean="0"/>
                        <a:t> believed they would go after they died.</a:t>
                      </a:r>
                      <a:endParaRPr lang="en-GB" sz="1150" dirty="0"/>
                    </a:p>
                  </a:txBody>
                  <a:tcPr/>
                </a:tc>
                <a:extLst>
                  <a:ext uri="{0D108BD9-81ED-4DB2-BD59-A6C34878D82A}">
                    <a16:rowId xmlns:a16="http://schemas.microsoft.com/office/drawing/2014/main" val="689411962"/>
                  </a:ext>
                </a:extLst>
              </a:tr>
              <a:tr h="496050">
                <a:tc>
                  <a:txBody>
                    <a:bodyPr/>
                    <a:lstStyle/>
                    <a:p>
                      <a:pPr algn="ctr"/>
                      <a:r>
                        <a:rPr lang="en-GB" sz="1150" dirty="0" err="1" smtClean="0"/>
                        <a:t>Akhet</a:t>
                      </a:r>
                      <a:endParaRPr lang="en-GB" sz="1150" dirty="0"/>
                    </a:p>
                  </a:txBody>
                  <a:tcPr/>
                </a:tc>
                <a:tc>
                  <a:txBody>
                    <a:bodyPr/>
                    <a:lstStyle/>
                    <a:p>
                      <a:pPr algn="ctr"/>
                      <a:r>
                        <a:rPr lang="en-GB" sz="1150" dirty="0" smtClean="0"/>
                        <a:t>The season of the year when the River Nile flooded. </a:t>
                      </a:r>
                      <a:endParaRPr lang="en-GB" sz="1150" dirty="0"/>
                    </a:p>
                  </a:txBody>
                  <a:tcPr/>
                </a:tc>
                <a:extLst>
                  <a:ext uri="{0D108BD9-81ED-4DB2-BD59-A6C34878D82A}">
                    <a16:rowId xmlns:a16="http://schemas.microsoft.com/office/drawing/2014/main" val="1769763709"/>
                  </a:ext>
                </a:extLst>
              </a:tr>
              <a:tr h="391255">
                <a:tc>
                  <a:txBody>
                    <a:bodyPr/>
                    <a:lstStyle/>
                    <a:p>
                      <a:pPr algn="ctr"/>
                      <a:r>
                        <a:rPr lang="en-GB" sz="1150" dirty="0" err="1" smtClean="0"/>
                        <a:t>Pharoah</a:t>
                      </a:r>
                      <a:endParaRPr lang="en-GB" sz="1150" dirty="0"/>
                    </a:p>
                  </a:txBody>
                  <a:tcPr/>
                </a:tc>
                <a:tc>
                  <a:txBody>
                    <a:bodyPr/>
                    <a:lstStyle/>
                    <a:p>
                      <a:pPr algn="ctr"/>
                      <a:r>
                        <a:rPr lang="en-GB" sz="1150" b="0" i="0" kern="1200" dirty="0" smtClean="0">
                          <a:solidFill>
                            <a:schemeClr val="tx1"/>
                          </a:solidFill>
                          <a:effectLst/>
                          <a:latin typeface="+mn-lt"/>
                          <a:ea typeface="+mn-ea"/>
                          <a:cs typeface="+mn-cs"/>
                        </a:rPr>
                        <a:t>The title given to ancient Egyptian rulers.</a:t>
                      </a:r>
                      <a:endParaRPr lang="en-GB" sz="1150" baseline="0" dirty="0" smtClean="0"/>
                    </a:p>
                  </a:txBody>
                  <a:tcPr/>
                </a:tc>
                <a:extLst>
                  <a:ext uri="{0D108BD9-81ED-4DB2-BD59-A6C34878D82A}">
                    <a16:rowId xmlns:a16="http://schemas.microsoft.com/office/drawing/2014/main" val="1182001177"/>
                  </a:ext>
                </a:extLst>
              </a:tr>
              <a:tr h="436028">
                <a:tc>
                  <a:txBody>
                    <a:bodyPr/>
                    <a:lstStyle/>
                    <a:p>
                      <a:pPr algn="ctr"/>
                      <a:r>
                        <a:rPr lang="en-GB" sz="1150" dirty="0" smtClean="0"/>
                        <a:t>Pyramids</a:t>
                      </a:r>
                      <a:endParaRPr lang="en-GB" sz="1150" dirty="0"/>
                    </a:p>
                  </a:txBody>
                  <a:tcPr/>
                </a:tc>
                <a:tc>
                  <a:txBody>
                    <a:bodyPr/>
                    <a:lstStyle/>
                    <a:p>
                      <a:pPr algn="ctr"/>
                      <a:r>
                        <a:rPr lang="en-GB" sz="1150" b="0" i="0" kern="1200" dirty="0" smtClean="0">
                          <a:solidFill>
                            <a:schemeClr val="tx1"/>
                          </a:solidFill>
                          <a:effectLst/>
                          <a:latin typeface="+mn-lt"/>
                          <a:ea typeface="+mn-ea"/>
                          <a:cs typeface="+mn-cs"/>
                        </a:rPr>
                        <a:t>Ancient </a:t>
                      </a:r>
                      <a:r>
                        <a:rPr lang="en-GB" sz="1150" b="1" i="0" kern="1200" dirty="0" smtClean="0">
                          <a:solidFill>
                            <a:schemeClr val="tx1"/>
                          </a:solidFill>
                          <a:effectLst/>
                          <a:latin typeface="+mn-lt"/>
                          <a:ea typeface="+mn-ea"/>
                          <a:cs typeface="+mn-cs"/>
                        </a:rPr>
                        <a:t>pyramid</a:t>
                      </a:r>
                      <a:r>
                        <a:rPr lang="en-GB" sz="1150" b="0" i="0" kern="1200" dirty="0" smtClean="0">
                          <a:solidFill>
                            <a:schemeClr val="tx1"/>
                          </a:solidFill>
                          <a:effectLst/>
                          <a:latin typeface="+mn-lt"/>
                          <a:ea typeface="+mn-ea"/>
                          <a:cs typeface="+mn-cs"/>
                        </a:rPr>
                        <a:t>-shaped masonry structures located in Egypt, often built as tombs for pharaohs.</a:t>
                      </a:r>
                      <a:endParaRPr lang="en-GB" sz="1150" dirty="0"/>
                    </a:p>
                  </a:txBody>
                  <a:tcPr/>
                </a:tc>
                <a:extLst>
                  <a:ext uri="{0D108BD9-81ED-4DB2-BD59-A6C34878D82A}">
                    <a16:rowId xmlns:a16="http://schemas.microsoft.com/office/drawing/2014/main" val="3998611680"/>
                  </a:ext>
                </a:extLst>
              </a:tr>
              <a:tr h="436028">
                <a:tc>
                  <a:txBody>
                    <a:bodyPr/>
                    <a:lstStyle/>
                    <a:p>
                      <a:pPr algn="ctr"/>
                      <a:r>
                        <a:rPr lang="en-GB" sz="1150" dirty="0" smtClean="0"/>
                        <a:t>Egyptologist</a:t>
                      </a:r>
                      <a:endParaRPr lang="en-GB" sz="1150" dirty="0"/>
                    </a:p>
                  </a:txBody>
                  <a:tcPr/>
                </a:tc>
                <a:tc>
                  <a:txBody>
                    <a:bodyPr/>
                    <a:lstStyle/>
                    <a:p>
                      <a:pPr algn="ctr"/>
                      <a:r>
                        <a:rPr lang="en-GB" sz="1150" dirty="0" smtClean="0"/>
                        <a:t>An archaeologist</a:t>
                      </a:r>
                      <a:r>
                        <a:rPr lang="en-GB" sz="1150" baseline="0" dirty="0" smtClean="0"/>
                        <a:t> who focusses on Ancient Egypt. </a:t>
                      </a:r>
                      <a:endParaRPr lang="en-GB" sz="1150" dirty="0"/>
                    </a:p>
                  </a:txBody>
                  <a:tcPr/>
                </a:tc>
                <a:extLst>
                  <a:ext uri="{0D108BD9-81ED-4DB2-BD59-A6C34878D82A}">
                    <a16:rowId xmlns:a16="http://schemas.microsoft.com/office/drawing/2014/main" val="3891053345"/>
                  </a:ext>
                </a:extLst>
              </a:tr>
              <a:tr h="436028">
                <a:tc>
                  <a:txBody>
                    <a:bodyPr/>
                    <a:lstStyle/>
                    <a:p>
                      <a:pPr algn="ctr"/>
                      <a:r>
                        <a:rPr lang="en-GB" sz="1150" dirty="0" smtClean="0"/>
                        <a:t>Hieroglyphics</a:t>
                      </a:r>
                      <a:r>
                        <a:rPr lang="en-GB" sz="1150" baseline="0" dirty="0" smtClean="0"/>
                        <a:t> </a:t>
                      </a:r>
                      <a:endParaRPr lang="en-GB" sz="1150" dirty="0"/>
                    </a:p>
                  </a:txBody>
                  <a:tcPr/>
                </a:tc>
                <a:tc>
                  <a:txBody>
                    <a:bodyPr/>
                    <a:lstStyle/>
                    <a:p>
                      <a:pPr algn="ctr"/>
                      <a:r>
                        <a:rPr lang="en-GB" sz="1150" dirty="0" smtClean="0"/>
                        <a:t>A type</a:t>
                      </a:r>
                      <a:r>
                        <a:rPr lang="en-GB" sz="1150" baseline="0" dirty="0" smtClean="0"/>
                        <a:t> of writing that used pictures and symbols.</a:t>
                      </a:r>
                      <a:endParaRPr lang="en-GB" sz="1150" dirty="0"/>
                    </a:p>
                  </a:txBody>
                  <a:tcPr/>
                </a:tc>
                <a:extLst>
                  <a:ext uri="{0D108BD9-81ED-4DB2-BD59-A6C34878D82A}">
                    <a16:rowId xmlns:a16="http://schemas.microsoft.com/office/drawing/2014/main" val="404266716"/>
                  </a:ext>
                </a:extLst>
              </a:tr>
              <a:tr h="436028">
                <a:tc>
                  <a:txBody>
                    <a:bodyPr/>
                    <a:lstStyle/>
                    <a:p>
                      <a:pPr algn="ctr"/>
                      <a:r>
                        <a:rPr lang="en-GB" sz="1150" dirty="0" smtClean="0"/>
                        <a:t>Mummification</a:t>
                      </a:r>
                      <a:endParaRPr lang="en-GB" sz="1150" dirty="0"/>
                    </a:p>
                  </a:txBody>
                  <a:tcPr/>
                </a:tc>
                <a:tc>
                  <a:txBody>
                    <a:bodyPr/>
                    <a:lstStyle/>
                    <a:p>
                      <a:pPr algn="ctr"/>
                      <a:r>
                        <a:rPr lang="en-GB" sz="1150" dirty="0" smtClean="0"/>
                        <a:t>The process of preserving a body after</a:t>
                      </a:r>
                      <a:r>
                        <a:rPr lang="en-GB" sz="1150" baseline="0" dirty="0" smtClean="0"/>
                        <a:t> death in preparation for the afterlife.</a:t>
                      </a:r>
                      <a:endParaRPr lang="en-GB" sz="1150" dirty="0"/>
                    </a:p>
                  </a:txBody>
                  <a:tcPr/>
                </a:tc>
                <a:extLst>
                  <a:ext uri="{0D108BD9-81ED-4DB2-BD59-A6C34878D82A}">
                    <a16:rowId xmlns:a16="http://schemas.microsoft.com/office/drawing/2014/main" val="375696334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96673277"/>
              </p:ext>
            </p:extLst>
          </p:nvPr>
        </p:nvGraphicFramePr>
        <p:xfrm>
          <a:off x="3356418" y="8133166"/>
          <a:ext cx="3390829" cy="1592931"/>
        </p:xfrm>
        <a:graphic>
          <a:graphicData uri="http://schemas.openxmlformats.org/drawingml/2006/table">
            <a:tbl>
              <a:tblPr firstRow="1" bandRow="1">
                <a:tableStyleId>{5940675A-B579-460E-94D1-54222C63F5DA}</a:tableStyleId>
              </a:tblPr>
              <a:tblGrid>
                <a:gridCol w="1066538">
                  <a:extLst>
                    <a:ext uri="{9D8B030D-6E8A-4147-A177-3AD203B41FA5}">
                      <a16:colId xmlns:a16="http://schemas.microsoft.com/office/drawing/2014/main" val="754516515"/>
                    </a:ext>
                  </a:extLst>
                </a:gridCol>
                <a:gridCol w="2324291">
                  <a:extLst>
                    <a:ext uri="{9D8B030D-6E8A-4147-A177-3AD203B41FA5}">
                      <a16:colId xmlns:a16="http://schemas.microsoft.com/office/drawing/2014/main" val="751772659"/>
                    </a:ext>
                  </a:extLst>
                </a:gridCol>
              </a:tblGrid>
              <a:tr h="282620">
                <a:tc gridSpan="2">
                  <a:txBody>
                    <a:bodyPr/>
                    <a:lstStyle/>
                    <a:p>
                      <a:pPr algn="ctr"/>
                      <a:r>
                        <a:rPr lang="en-GB" b="1" dirty="0" smtClean="0"/>
                        <a:t>Who?</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442311">
                <a:tc>
                  <a:txBody>
                    <a:bodyPr/>
                    <a:lstStyle/>
                    <a:p>
                      <a:pPr algn="ctr"/>
                      <a:r>
                        <a:rPr lang="en-GB" sz="1200" dirty="0" err="1" smtClean="0"/>
                        <a:t>Narmer</a:t>
                      </a:r>
                      <a:endParaRPr lang="en-GB" sz="1200" dirty="0"/>
                    </a:p>
                  </a:txBody>
                  <a:tcPr/>
                </a:tc>
                <a:tc>
                  <a:txBody>
                    <a:bodyPr/>
                    <a:lstStyle/>
                    <a:p>
                      <a:pPr marL="171450" indent="-171450" algn="l">
                        <a:buFont typeface="Arial" panose="020B0604020202020204" pitchFamily="34" charset="0"/>
                        <a:buChar char="•"/>
                      </a:pPr>
                      <a:r>
                        <a:rPr lang="en-GB" sz="1100" baseline="0" dirty="0" smtClean="0"/>
                        <a:t>First Pharaoh of Egypt</a:t>
                      </a:r>
                    </a:p>
                    <a:p>
                      <a:pPr marL="171450" indent="-171450" algn="l">
                        <a:buFont typeface="Arial" panose="020B0604020202020204" pitchFamily="34" charset="0"/>
                        <a:buChar char="•"/>
                      </a:pPr>
                      <a:r>
                        <a:rPr lang="en-GB" sz="1100" baseline="0" dirty="0" smtClean="0"/>
                        <a:t>Known as Warrior Menes.</a:t>
                      </a:r>
                    </a:p>
                  </a:txBody>
                  <a:tcPr/>
                </a:tc>
                <a:extLst>
                  <a:ext uri="{0D108BD9-81ED-4DB2-BD59-A6C34878D82A}">
                    <a16:rowId xmlns:a16="http://schemas.microsoft.com/office/drawing/2014/main" val="1862795563"/>
                  </a:ext>
                </a:extLst>
              </a:tr>
              <a:tr h="395785">
                <a:tc>
                  <a:txBody>
                    <a:bodyPr/>
                    <a:lstStyle/>
                    <a:p>
                      <a:pPr algn="ctr"/>
                      <a:r>
                        <a:rPr lang="en-GB" sz="1200" dirty="0" smtClean="0"/>
                        <a:t>Khufu</a:t>
                      </a:r>
                      <a:endParaRPr lang="en-GB" sz="1200" dirty="0"/>
                    </a:p>
                  </a:txBody>
                  <a:tcPr/>
                </a:tc>
                <a:tc>
                  <a:txBody>
                    <a:bodyPr/>
                    <a:lstStyle/>
                    <a:p>
                      <a:pPr marL="171450" indent="-171450" algn="l">
                        <a:buFont typeface="Arial" panose="020B0604020202020204" pitchFamily="34" charset="0"/>
                        <a:buChar char="•"/>
                      </a:pPr>
                      <a:r>
                        <a:rPr lang="en-GB" sz="1100" dirty="0" smtClean="0"/>
                        <a:t>Responsible for the building of</a:t>
                      </a:r>
                      <a:r>
                        <a:rPr lang="en-GB" sz="1100" baseline="0" dirty="0" smtClean="0"/>
                        <a:t> the Great Pyramid at Giza.</a:t>
                      </a:r>
                      <a:endParaRPr lang="en-GB" sz="1100" dirty="0"/>
                    </a:p>
                  </a:txBody>
                  <a:tcPr/>
                </a:tc>
                <a:extLst>
                  <a:ext uri="{0D108BD9-81ED-4DB2-BD59-A6C34878D82A}">
                    <a16:rowId xmlns:a16="http://schemas.microsoft.com/office/drawing/2014/main" val="689411962"/>
                  </a:ext>
                </a:extLst>
              </a:tr>
              <a:tr h="395785">
                <a:tc>
                  <a:txBody>
                    <a:bodyPr/>
                    <a:lstStyle/>
                    <a:p>
                      <a:pPr algn="ctr"/>
                      <a:r>
                        <a:rPr lang="en-GB" sz="1200" dirty="0" smtClean="0"/>
                        <a:t>Cleopatra</a:t>
                      </a:r>
                      <a:r>
                        <a:rPr lang="en-GB" sz="1200" baseline="0" dirty="0" smtClean="0"/>
                        <a:t> VII</a:t>
                      </a:r>
                      <a:endParaRPr lang="en-GB" sz="1200" dirty="0"/>
                    </a:p>
                  </a:txBody>
                  <a:tcPr/>
                </a:tc>
                <a:tc>
                  <a:txBody>
                    <a:bodyPr/>
                    <a:lstStyle/>
                    <a:p>
                      <a:pPr marL="171450" indent="-171450" algn="l">
                        <a:buFont typeface="Arial" panose="020B0604020202020204" pitchFamily="34" charset="0"/>
                        <a:buChar char="•"/>
                      </a:pPr>
                      <a:r>
                        <a:rPr lang="en-GB" sz="1100" dirty="0" smtClean="0"/>
                        <a:t>Made alliances with famous Romans.</a:t>
                      </a:r>
                      <a:endParaRPr lang="en-GB" sz="1100" dirty="0"/>
                    </a:p>
                  </a:txBody>
                  <a:tcPr/>
                </a:tc>
                <a:extLst>
                  <a:ext uri="{0D108BD9-81ED-4DB2-BD59-A6C34878D82A}">
                    <a16:rowId xmlns:a16="http://schemas.microsoft.com/office/drawing/2014/main" val="174060615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73829367"/>
              </p:ext>
            </p:extLst>
          </p:nvPr>
        </p:nvGraphicFramePr>
        <p:xfrm>
          <a:off x="100209" y="7187683"/>
          <a:ext cx="3166040" cy="2538414"/>
        </p:xfrm>
        <a:graphic>
          <a:graphicData uri="http://schemas.openxmlformats.org/drawingml/2006/table">
            <a:tbl>
              <a:tblPr firstRow="1" bandRow="1">
                <a:tableStyleId>{5940675A-B579-460E-94D1-54222C63F5DA}</a:tableStyleId>
              </a:tblPr>
              <a:tblGrid>
                <a:gridCol w="3166040">
                  <a:extLst>
                    <a:ext uri="{9D8B030D-6E8A-4147-A177-3AD203B41FA5}">
                      <a16:colId xmlns:a16="http://schemas.microsoft.com/office/drawing/2014/main" val="754516515"/>
                    </a:ext>
                  </a:extLst>
                </a:gridCol>
              </a:tblGrid>
              <a:tr h="250113">
                <a:tc>
                  <a:txBody>
                    <a:bodyPr/>
                    <a:lstStyle/>
                    <a:p>
                      <a:pPr algn="ctr"/>
                      <a:r>
                        <a:rPr lang="en-GB" b="1" dirty="0" smtClean="0"/>
                        <a:t>Diagrams and Symbols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241234">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rotWithShape="1">
          <a:blip r:embed="rId2"/>
          <a:srcRect l="18342" t="51135" r="34084" b="8939"/>
          <a:stretch/>
        </p:blipFill>
        <p:spPr>
          <a:xfrm>
            <a:off x="236688" y="7600546"/>
            <a:ext cx="2915946" cy="1835331"/>
          </a:xfrm>
          <a:prstGeom prst="rect">
            <a:avLst/>
          </a:prstGeom>
        </p:spPr>
      </p:pic>
    </p:spTree>
    <p:extLst>
      <p:ext uri="{BB962C8B-B14F-4D97-AF65-F5344CB8AC3E}">
        <p14:creationId xmlns:p14="http://schemas.microsoft.com/office/powerpoint/2010/main" val="13969079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261</TotalTime>
  <Words>373</Words>
  <Application>Microsoft Office PowerPoint</Application>
  <PresentationFormat>A4 Paper (210x297 mm)</PresentationFormat>
  <Paragraphs>53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Donnelly</cp:lastModifiedBy>
  <cp:revision>32</cp:revision>
  <dcterms:created xsi:type="dcterms:W3CDTF">2019-07-07T18:53:37Z</dcterms:created>
  <dcterms:modified xsi:type="dcterms:W3CDTF">2019-09-10T08:14:02Z</dcterms:modified>
</cp:coreProperties>
</file>