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326" autoAdjust="0"/>
  </p:normalViewPr>
  <p:slideViewPr>
    <p:cSldViewPr snapToGrid="0">
      <p:cViewPr>
        <p:scale>
          <a:sx n="90" d="100"/>
          <a:sy n="90" d="100"/>
        </p:scale>
        <p:origin x="1838" y="-2098"/>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smtClean="0"/>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609414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419603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smtClean="0"/>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7DA24398-1127-4BD9-BF3C-3D27B6A023B2}" type="datetimeFigureOut">
              <a:rPr lang="en-GB" smtClean="0"/>
              <a:t>29/10/2021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7591360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DA24398-1127-4BD9-BF3C-3D27B6A023B2}" type="datetimeFigureOut">
              <a:rPr lang="en-GB" smtClean="0"/>
              <a:t>29/10/2021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245791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DA24398-1127-4BD9-BF3C-3D27B6A023B2}" type="datetimeFigureOut">
              <a:rPr lang="en-GB" smtClean="0"/>
              <a:t>29/10/2021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7455341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DA24398-1127-4BD9-BF3C-3D27B6A023B2}" type="datetimeFigureOut">
              <a:rPr lang="en-GB" smtClean="0"/>
              <a:t>29/10/2021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8597709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A24398-1127-4BD9-BF3C-3D27B6A023B2}" type="datetimeFigureOut">
              <a:rPr lang="en-GB" smtClean="0"/>
              <a:t>29/10/2021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4823532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29/10/2021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28913067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Edit Master text styles</a:t>
            </a:r>
          </a:p>
        </p:txBody>
      </p:sp>
      <p:sp>
        <p:nvSpPr>
          <p:cNvPr id="5" name="Date Placeholder 4"/>
          <p:cNvSpPr>
            <a:spLocks noGrp="1"/>
          </p:cNvSpPr>
          <p:nvPr>
            <p:ph type="dt" sz="half" idx="10"/>
          </p:nvPr>
        </p:nvSpPr>
        <p:spPr/>
        <p:txBody>
          <a:bodyPr/>
          <a:lstStyle/>
          <a:p>
            <a:fld id="{7DA24398-1127-4BD9-BF3C-3D27B6A023B2}" type="datetimeFigureOut">
              <a:rPr lang="en-GB" smtClean="0"/>
              <a:t>29/10/2021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19482414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9519380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DA24398-1127-4BD9-BF3C-3D27B6A023B2}" type="datetimeFigureOut">
              <a:rPr lang="en-GB" smtClean="0"/>
              <a:t>29/10/2021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B8FC87C-3029-468D-94B5-EA243873ECD1}" type="slidenum">
              <a:rPr lang="en-GB" smtClean="0"/>
              <a:t>‹#›</a:t>
            </a:fld>
            <a:endParaRPr lang="en-GB"/>
          </a:p>
        </p:txBody>
      </p:sp>
    </p:spTree>
    <p:extLst>
      <p:ext uri="{BB962C8B-B14F-4D97-AF65-F5344CB8AC3E}">
        <p14:creationId xmlns:p14="http://schemas.microsoft.com/office/powerpoint/2010/main" val="3452166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7DA24398-1127-4BD9-BF3C-3D27B6A023B2}" type="datetimeFigureOut">
              <a:rPr lang="en-GB" smtClean="0"/>
              <a:t>29/10/2021</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8B8FC87C-3029-468D-94B5-EA243873ECD1}" type="slidenum">
              <a:rPr lang="en-GB" smtClean="0"/>
              <a:t>‹#›</a:t>
            </a:fld>
            <a:endParaRPr lang="en-GB"/>
          </a:p>
        </p:txBody>
      </p:sp>
    </p:spTree>
    <p:extLst>
      <p:ext uri="{BB962C8B-B14F-4D97-AF65-F5344CB8AC3E}">
        <p14:creationId xmlns:p14="http://schemas.microsoft.com/office/powerpoint/2010/main" val="3473749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jpeg"/><Relationship Id="rId7" Type="http://schemas.openxmlformats.org/officeDocument/2006/relationships/image" Target="../media/image4.jpeg"/><Relationship Id="rId12" Type="http://schemas.openxmlformats.org/officeDocument/2006/relationships/image" Target="../media/image8.jpeg"/><Relationship Id="rId2" Type="http://schemas.openxmlformats.org/officeDocument/2006/relationships/hyperlink" Target="https://www.google.co.uk/url?sa=i&amp;url=https://www.cnet.com/news/google-doodle-celebrates-colors-of-artist-paul-klee/&amp;psig=AOvVaw3hJ8HygSY14mteldLDZMJV&amp;ust=1587814032056000&amp;source=images&amp;cd=vfe&amp;ved=0CAIQjRxqFwoTCNiVpa36gOkCFQAAAAAdAAAAABAQ" TargetMode="External"/><Relationship Id="rId1" Type="http://schemas.openxmlformats.org/officeDocument/2006/relationships/slideLayout" Target="../slideLayouts/slideLayout1.xml"/><Relationship Id="rId6" Type="http://schemas.openxmlformats.org/officeDocument/2006/relationships/image" Target="../media/image3.jpeg"/><Relationship Id="rId11" Type="http://schemas.openxmlformats.org/officeDocument/2006/relationships/image" Target="../media/image7.jpeg"/><Relationship Id="rId5" Type="http://schemas.openxmlformats.org/officeDocument/2006/relationships/hyperlink" Target="https://www.google.co.uk/url?sa=i&amp;url=https://www.orencooriginals.net/products/the-castle-and-sun-by-expressionist-artist-paul-klee-counted-cross-stitch-or-counted-needlepoint-pattern&amp;psig=AOvVaw2cG4zfmmxzZYXPe1qebp99&amp;ust=1587814126298000&amp;source=images&amp;cd=vfe&amp;ved=0CAIQjRxqFwoTCJCSpNr6gOkCFQAAAAAdAAAAABAJ" TargetMode="External"/><Relationship Id="rId10" Type="http://schemas.openxmlformats.org/officeDocument/2006/relationships/image" Target="../media/image6.jpeg"/><Relationship Id="rId4" Type="http://schemas.openxmlformats.org/officeDocument/2006/relationships/image" Target="../media/image2.jpg"/><Relationship Id="rId9" Type="http://schemas.openxmlformats.org/officeDocument/2006/relationships/hyperlink" Target="https://www.google.co.uk/url?sa=i&amp;url=https://thepinterestedparent.com/2017/08/paul-klee-inspired-block-printing/&amp;psig=AOvVaw3hJ8HygSY14mteldLDZMJV&amp;ust=1587814032056000&amp;source=images&amp;cd=vfe&amp;ved=0CAIQjRxqFwoTCNiVpa36gOkCFQAAAAAdAAAAABA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8487" y="96151"/>
            <a:ext cx="6601216" cy="369332"/>
          </a:xfrm>
          <a:prstGeom prst="rect">
            <a:avLst/>
          </a:prstGeom>
          <a:noFill/>
          <a:ln w="38100">
            <a:solidFill>
              <a:srgbClr val="00B050"/>
            </a:solidFill>
          </a:ln>
        </p:spPr>
        <p:txBody>
          <a:bodyPr wrap="square" rtlCol="0">
            <a:spAutoFit/>
          </a:bodyPr>
          <a:lstStyle/>
          <a:p>
            <a:pPr algn="ctr"/>
            <a:r>
              <a:rPr lang="en-GB" dirty="0" smtClean="0"/>
              <a:t>Spring Trust Academy – Knowledge Organiser</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1425101096"/>
              </p:ext>
            </p:extLst>
          </p:nvPr>
        </p:nvGraphicFramePr>
        <p:xfrm>
          <a:off x="100209" y="576743"/>
          <a:ext cx="6601216" cy="370840"/>
        </p:xfrm>
        <a:graphic>
          <a:graphicData uri="http://schemas.openxmlformats.org/drawingml/2006/table">
            <a:tbl>
              <a:tblPr firstRow="1" bandRow="1">
                <a:tableStyleId>{5940675A-B579-460E-94D1-54222C63F5DA}</a:tableStyleId>
              </a:tblPr>
              <a:tblGrid>
                <a:gridCol w="2064257">
                  <a:extLst>
                    <a:ext uri="{9D8B030D-6E8A-4147-A177-3AD203B41FA5}">
                      <a16:colId xmlns:a16="http://schemas.microsoft.com/office/drawing/2014/main" val="960009268"/>
                    </a:ext>
                  </a:extLst>
                </a:gridCol>
                <a:gridCol w="2210764">
                  <a:extLst>
                    <a:ext uri="{9D8B030D-6E8A-4147-A177-3AD203B41FA5}">
                      <a16:colId xmlns:a16="http://schemas.microsoft.com/office/drawing/2014/main" val="770037360"/>
                    </a:ext>
                  </a:extLst>
                </a:gridCol>
                <a:gridCol w="2326195">
                  <a:extLst>
                    <a:ext uri="{9D8B030D-6E8A-4147-A177-3AD203B41FA5}">
                      <a16:colId xmlns:a16="http://schemas.microsoft.com/office/drawing/2014/main" val="3879841513"/>
                    </a:ext>
                  </a:extLst>
                </a:gridCol>
              </a:tblGrid>
              <a:tr h="370840">
                <a:tc>
                  <a:txBody>
                    <a:bodyPr/>
                    <a:lstStyle/>
                    <a:p>
                      <a:pPr algn="ctr"/>
                      <a:r>
                        <a:rPr lang="en-GB" b="1" baseline="0" dirty="0" smtClean="0"/>
                        <a:t>Art Focus</a:t>
                      </a:r>
                      <a:endParaRPr lang="en-GB" b="1" dirty="0"/>
                    </a:p>
                  </a:txBody>
                  <a:tcPr/>
                </a:tc>
                <a:tc>
                  <a:txBody>
                    <a:bodyPr/>
                    <a:lstStyle/>
                    <a:p>
                      <a:pPr algn="ctr"/>
                      <a:r>
                        <a:rPr lang="en-GB" b="1" dirty="0" smtClean="0"/>
                        <a:t>Printing </a:t>
                      </a:r>
                      <a:endParaRPr lang="en-GB" b="1" dirty="0"/>
                    </a:p>
                  </a:txBody>
                  <a:tcPr>
                    <a:solidFill>
                      <a:srgbClr val="FFFF00"/>
                    </a:solidFill>
                  </a:tcPr>
                </a:tc>
                <a:tc>
                  <a:txBody>
                    <a:bodyPr/>
                    <a:lstStyle/>
                    <a:p>
                      <a:pPr algn="ctr"/>
                      <a:r>
                        <a:rPr lang="en-GB" b="1" dirty="0" smtClean="0"/>
                        <a:t>Year</a:t>
                      </a:r>
                      <a:r>
                        <a:rPr lang="en-GB" b="1" baseline="0" dirty="0" smtClean="0"/>
                        <a:t> 4</a:t>
                      </a:r>
                      <a:endParaRPr lang="en-GB" b="1" dirty="0"/>
                    </a:p>
                  </a:txBody>
                  <a:tcPr/>
                </a:tc>
                <a:extLst>
                  <a:ext uri="{0D108BD9-81ED-4DB2-BD59-A6C34878D82A}">
                    <a16:rowId xmlns:a16="http://schemas.microsoft.com/office/drawing/2014/main" val="39751707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3457736598"/>
              </p:ext>
            </p:extLst>
          </p:nvPr>
        </p:nvGraphicFramePr>
        <p:xfrm>
          <a:off x="3153904" y="8503366"/>
          <a:ext cx="3563633" cy="1347148"/>
        </p:xfrm>
        <a:graphic>
          <a:graphicData uri="http://schemas.openxmlformats.org/drawingml/2006/table">
            <a:tbl>
              <a:tblPr firstRow="1" bandRow="1">
                <a:tableStyleId>{5940675A-B579-460E-94D1-54222C63F5DA}</a:tableStyleId>
              </a:tblPr>
              <a:tblGrid>
                <a:gridCol w="3563633">
                  <a:extLst>
                    <a:ext uri="{9D8B030D-6E8A-4147-A177-3AD203B41FA5}">
                      <a16:colId xmlns:a16="http://schemas.microsoft.com/office/drawing/2014/main" val="754516515"/>
                    </a:ext>
                  </a:extLst>
                </a:gridCol>
              </a:tblGrid>
              <a:tr h="259031">
                <a:tc>
                  <a:txBody>
                    <a:bodyPr/>
                    <a:lstStyle/>
                    <a:p>
                      <a:pPr algn="ctr"/>
                      <a:r>
                        <a:rPr lang="en-GB" b="1" dirty="0" smtClean="0"/>
                        <a:t>Pictures and Diagrams</a:t>
                      </a: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049968">
                <a:tc>
                  <a:txBody>
                    <a:bodyPr/>
                    <a:lstStyle/>
                    <a:p>
                      <a:pPr marL="0" indent="0">
                        <a:buFont typeface="Arial" panose="020B0604020202020204" pitchFamily="34" charset="0"/>
                        <a:buNone/>
                      </a:pPr>
                      <a:endParaRPr lang="en-GB" sz="1100" dirty="0" smtClean="0"/>
                    </a:p>
                  </a:txBody>
                  <a:tcPr/>
                </a:tc>
                <a:extLst>
                  <a:ext uri="{0D108BD9-81ED-4DB2-BD59-A6C34878D82A}">
                    <a16:rowId xmlns:a16="http://schemas.microsoft.com/office/drawing/2014/main" val="1208927862"/>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3136860985"/>
              </p:ext>
            </p:extLst>
          </p:nvPr>
        </p:nvGraphicFramePr>
        <p:xfrm>
          <a:off x="138217" y="6192120"/>
          <a:ext cx="2950862" cy="3608490"/>
        </p:xfrm>
        <a:graphic>
          <a:graphicData uri="http://schemas.openxmlformats.org/drawingml/2006/table">
            <a:tbl>
              <a:tblPr firstRow="1" bandRow="1">
                <a:tableStyleId>{5940675A-B579-460E-94D1-54222C63F5DA}</a:tableStyleId>
              </a:tblPr>
              <a:tblGrid>
                <a:gridCol w="869173">
                  <a:extLst>
                    <a:ext uri="{9D8B030D-6E8A-4147-A177-3AD203B41FA5}">
                      <a16:colId xmlns:a16="http://schemas.microsoft.com/office/drawing/2014/main" val="754516515"/>
                    </a:ext>
                  </a:extLst>
                </a:gridCol>
                <a:gridCol w="2081689">
                  <a:extLst>
                    <a:ext uri="{9D8B030D-6E8A-4147-A177-3AD203B41FA5}">
                      <a16:colId xmlns:a16="http://schemas.microsoft.com/office/drawing/2014/main" val="1126776701"/>
                    </a:ext>
                  </a:extLst>
                </a:gridCol>
              </a:tblGrid>
              <a:tr h="386360">
                <a:tc gridSpan="2">
                  <a:txBody>
                    <a:bodyPr/>
                    <a:lstStyle/>
                    <a:p>
                      <a:pPr algn="ctr"/>
                      <a:r>
                        <a:rPr lang="en-GB" b="1" baseline="0" dirty="0" smtClean="0"/>
                        <a:t>What? Key vocab</a:t>
                      </a:r>
                      <a:endParaRPr lang="en-GB" b="1" dirty="0"/>
                    </a:p>
                  </a:txBody>
                  <a:tcPr>
                    <a:solidFill>
                      <a:schemeClr val="accent6">
                        <a:lumMod val="20000"/>
                        <a:lumOff val="80000"/>
                      </a:schemeClr>
                    </a:solidFill>
                  </a:tcPr>
                </a:tc>
                <a:tc hMerge="1">
                  <a:txBody>
                    <a:bodyPr/>
                    <a:lstStyle/>
                    <a:p>
                      <a:endParaRPr lang="en-GB"/>
                    </a:p>
                  </a:txBody>
                  <a:tcPr/>
                </a:tc>
                <a:extLst>
                  <a:ext uri="{0D108BD9-81ED-4DB2-BD59-A6C34878D82A}">
                    <a16:rowId xmlns:a16="http://schemas.microsoft.com/office/drawing/2014/main" val="3315443936"/>
                  </a:ext>
                </a:extLst>
              </a:tr>
              <a:tr h="602786">
                <a:tc>
                  <a:txBody>
                    <a:bodyPr/>
                    <a:lstStyle/>
                    <a:p>
                      <a:pPr algn="ctr"/>
                      <a:r>
                        <a:rPr lang="en-GB" sz="1100" dirty="0" smtClean="0">
                          <a:ea typeface="Tahoma" panose="020B0604030504040204" pitchFamily="34" charset="0"/>
                          <a:cs typeface="Tahoma" panose="020B0604030504040204" pitchFamily="34" charset="0"/>
                        </a:rPr>
                        <a:t>Block print</a:t>
                      </a:r>
                      <a:endParaRPr lang="en-GB" sz="1100" dirty="0"/>
                    </a:p>
                  </a:txBody>
                  <a:tcPr/>
                </a:tc>
                <a:tc>
                  <a:txBody>
                    <a:bodyPr/>
                    <a:lstStyle/>
                    <a:p>
                      <a:pPr algn="ctr"/>
                      <a:r>
                        <a:rPr lang="en-GB" sz="1100" b="0" i="0" kern="1200" dirty="0" smtClean="0">
                          <a:solidFill>
                            <a:schemeClr val="tx1"/>
                          </a:solidFill>
                          <a:effectLst/>
                          <a:latin typeface="+mn-lt"/>
                          <a:ea typeface="+mn-ea"/>
                          <a:cs typeface="+mn-cs"/>
                        </a:rPr>
                        <a:t>Printing from blocks of wood on which letters or characters</a:t>
                      </a:r>
                      <a:r>
                        <a:rPr lang="en-GB" sz="1100" b="0" i="0" kern="1200" baseline="0" dirty="0" smtClean="0">
                          <a:solidFill>
                            <a:schemeClr val="tx1"/>
                          </a:solidFill>
                          <a:effectLst/>
                          <a:latin typeface="+mn-lt"/>
                          <a:ea typeface="+mn-ea"/>
                          <a:cs typeface="+mn-cs"/>
                        </a:rPr>
                        <a:t> </a:t>
                      </a:r>
                      <a:r>
                        <a:rPr lang="en-GB" sz="1100" b="0" i="0" kern="1200" dirty="0" smtClean="0">
                          <a:solidFill>
                            <a:schemeClr val="tx1"/>
                          </a:solidFill>
                          <a:effectLst/>
                          <a:latin typeface="+mn-lt"/>
                          <a:ea typeface="+mn-ea"/>
                          <a:cs typeface="+mn-cs"/>
                        </a:rPr>
                        <a:t>have been carved in relief.</a:t>
                      </a:r>
                      <a:endParaRPr lang="en-GB" sz="1100" dirty="0"/>
                    </a:p>
                  </a:txBody>
                  <a:tcPr/>
                </a:tc>
                <a:extLst>
                  <a:ext uri="{0D108BD9-81ED-4DB2-BD59-A6C34878D82A}">
                    <a16:rowId xmlns:a16="http://schemas.microsoft.com/office/drawing/2014/main" val="689411962"/>
                  </a:ext>
                </a:extLst>
              </a:tr>
              <a:tr h="640970">
                <a:tc>
                  <a:txBody>
                    <a:bodyPr/>
                    <a:lstStyle/>
                    <a:p>
                      <a:pPr algn="ctr"/>
                      <a:r>
                        <a:rPr lang="en-GB" sz="1100" dirty="0" smtClean="0"/>
                        <a:t>Relief</a:t>
                      </a:r>
                      <a:endParaRPr lang="en-GB" sz="1100" dirty="0"/>
                    </a:p>
                  </a:txBody>
                  <a:tcPr/>
                </a:tc>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100" b="0" i="0" kern="1200" dirty="0" smtClean="0">
                          <a:solidFill>
                            <a:schemeClr val="tx1"/>
                          </a:solidFill>
                          <a:effectLst/>
                          <a:latin typeface="+mn-lt"/>
                          <a:ea typeface="+mn-ea"/>
                          <a:cs typeface="+mn-cs"/>
                        </a:rPr>
                        <a:t>When you carve into a printing block that you then use to press onto paper and make a print.</a:t>
                      </a:r>
                      <a:endParaRPr lang="en-GB" sz="1100" dirty="0"/>
                    </a:p>
                  </a:txBody>
                  <a:tcPr/>
                </a:tc>
                <a:extLst>
                  <a:ext uri="{0D108BD9-81ED-4DB2-BD59-A6C34878D82A}">
                    <a16:rowId xmlns:a16="http://schemas.microsoft.com/office/drawing/2014/main" val="4087553708"/>
                  </a:ext>
                </a:extLst>
              </a:tr>
              <a:tr h="772802">
                <a:tc>
                  <a:txBody>
                    <a:bodyPr/>
                    <a:lstStyle/>
                    <a:p>
                      <a:pPr algn="ctr"/>
                      <a:r>
                        <a:rPr lang="en-GB" sz="1100" dirty="0" smtClean="0">
                          <a:ea typeface="Tahoma" panose="020B0604030504040204" pitchFamily="34" charset="0"/>
                          <a:cs typeface="Tahoma" panose="020B0604030504040204" pitchFamily="34" charset="0"/>
                        </a:rPr>
                        <a:t>Stamping</a:t>
                      </a:r>
                      <a:endParaRPr lang="en-GB" sz="1100" dirty="0"/>
                    </a:p>
                  </a:txBody>
                  <a:tcPr/>
                </a:tc>
                <a:tc>
                  <a:txBody>
                    <a:bodyPr/>
                    <a:lstStyle/>
                    <a:p>
                      <a:pPr algn="ctr"/>
                      <a:r>
                        <a:rPr lang="en-GB" sz="1100" dirty="0" smtClean="0"/>
                        <a:t>Carving images onto an object which is then</a:t>
                      </a:r>
                      <a:r>
                        <a:rPr lang="en-GB" sz="1100" baseline="0" dirty="0" smtClean="0"/>
                        <a:t> pressed in paint or ink and stamped onto paper or fabric. </a:t>
                      </a:r>
                      <a:endParaRPr lang="en-GB" sz="1100" dirty="0"/>
                    </a:p>
                  </a:txBody>
                  <a:tcPr/>
                </a:tc>
                <a:extLst>
                  <a:ext uri="{0D108BD9-81ED-4DB2-BD59-A6C34878D82A}">
                    <a16:rowId xmlns:a16="http://schemas.microsoft.com/office/drawing/2014/main" val="3574359104"/>
                  </a:ext>
                </a:extLst>
              </a:tr>
              <a:tr h="602786">
                <a:tc>
                  <a:txBody>
                    <a:bodyPr/>
                    <a:lstStyle/>
                    <a:p>
                      <a:pPr algn="ctr"/>
                      <a:r>
                        <a:rPr lang="en-GB" sz="1100" dirty="0" smtClean="0">
                          <a:effectLst/>
                          <a:latin typeface="+mn-lt"/>
                          <a:ea typeface="Tahoma" panose="020B0604030504040204" pitchFamily="34" charset="0"/>
                          <a:cs typeface="Tahoma" panose="020B0604030504040204" pitchFamily="34" charset="0"/>
                        </a:rPr>
                        <a:t>Tessellation</a:t>
                      </a:r>
                      <a:endParaRPr lang="en-GB" sz="1100" dirty="0">
                        <a:latin typeface="+mn-lt"/>
                      </a:endParaRPr>
                    </a:p>
                  </a:txBody>
                  <a:tcPr/>
                </a:tc>
                <a:tc>
                  <a:txBody>
                    <a:bodyPr/>
                    <a:lstStyle/>
                    <a:p>
                      <a:pPr algn="ctr"/>
                      <a:r>
                        <a:rPr lang="en-GB" sz="1100" b="0" i="0" kern="1200" dirty="0" smtClean="0">
                          <a:solidFill>
                            <a:schemeClr val="tx1"/>
                          </a:solidFill>
                          <a:effectLst/>
                          <a:latin typeface="+mn-lt"/>
                          <a:ea typeface="+mn-ea"/>
                          <a:cs typeface="+mn-cs"/>
                        </a:rPr>
                        <a:t>An arrangement of shapes closely fitted together, without gaps or overlapping.</a:t>
                      </a:r>
                      <a:endParaRPr lang="en-GB" sz="1100" dirty="0">
                        <a:latin typeface="+mn-lt"/>
                      </a:endParaRPr>
                    </a:p>
                  </a:txBody>
                  <a:tcPr/>
                </a:tc>
                <a:extLst>
                  <a:ext uri="{0D108BD9-81ED-4DB2-BD59-A6C34878D82A}">
                    <a16:rowId xmlns:a16="http://schemas.microsoft.com/office/drawing/2014/main" val="99048431"/>
                  </a:ext>
                </a:extLst>
              </a:tr>
              <a:tr h="602786">
                <a:tc>
                  <a:txBody>
                    <a:bodyPr/>
                    <a:lstStyle/>
                    <a:p>
                      <a:pPr marL="0" marR="0" indent="0" algn="ctr" defTabSz="685800" rtl="0" eaLnBrk="1" fontAlgn="auto" latinLnBrk="0" hangingPunct="1">
                        <a:lnSpc>
                          <a:spcPct val="100000"/>
                        </a:lnSpc>
                        <a:spcBef>
                          <a:spcPts val="0"/>
                        </a:spcBef>
                        <a:spcAft>
                          <a:spcPts val="0"/>
                        </a:spcAft>
                        <a:buClrTx/>
                        <a:buSzTx/>
                        <a:buFontTx/>
                        <a:buNone/>
                        <a:tabLst/>
                        <a:defRPr/>
                      </a:pPr>
                      <a:r>
                        <a:rPr lang="en-GB" sz="1100" dirty="0" smtClean="0">
                          <a:ea typeface="Tahoma" panose="020B0604030504040204" pitchFamily="34" charset="0"/>
                          <a:cs typeface="Tahoma" panose="020B0604030504040204" pitchFamily="34" charset="0"/>
                        </a:rPr>
                        <a:t>Stencil</a:t>
                      </a:r>
                      <a:endParaRPr lang="en-GB" sz="1100" dirty="0" smtClean="0">
                        <a:ea typeface="Calibri" panose="020F0502020204030204" pitchFamily="34" charset="0"/>
                        <a:cs typeface="Times New Roman" panose="02020603050405020304" pitchFamily="18" charset="0"/>
                      </a:endParaRPr>
                    </a:p>
                    <a:p>
                      <a:pPr algn="ctr"/>
                      <a:endParaRPr lang="en-GB" sz="1100" dirty="0"/>
                    </a:p>
                  </a:txBody>
                  <a:tcPr/>
                </a:tc>
                <a:tc>
                  <a:txBody>
                    <a:bodyPr/>
                    <a:lstStyle/>
                    <a:p>
                      <a:pPr algn="ctr"/>
                      <a:r>
                        <a:rPr lang="en-GB" sz="1100" b="0" i="0" kern="1200" dirty="0" smtClean="0">
                          <a:solidFill>
                            <a:schemeClr val="tx1"/>
                          </a:solidFill>
                          <a:effectLst/>
                          <a:latin typeface="+mn-lt"/>
                          <a:ea typeface="+mn-ea"/>
                          <a:cs typeface="+mn-cs"/>
                        </a:rPr>
                        <a:t>A picture made by drawing or painting through the holes of piece of card.</a:t>
                      </a:r>
                      <a:endParaRPr lang="en-GB" sz="1100" dirty="0"/>
                    </a:p>
                  </a:txBody>
                  <a:tcPr/>
                </a:tc>
                <a:extLst>
                  <a:ext uri="{0D108BD9-81ED-4DB2-BD59-A6C34878D82A}">
                    <a16:rowId xmlns:a16="http://schemas.microsoft.com/office/drawing/2014/main" val="182170091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3518687099"/>
              </p:ext>
            </p:extLst>
          </p:nvPr>
        </p:nvGraphicFramePr>
        <p:xfrm>
          <a:off x="100209" y="1042090"/>
          <a:ext cx="6563208" cy="3278230"/>
        </p:xfrm>
        <a:graphic>
          <a:graphicData uri="http://schemas.openxmlformats.org/drawingml/2006/table">
            <a:tbl>
              <a:tblPr firstRow="1" bandRow="1">
                <a:tableStyleId>{5940675A-B579-460E-94D1-54222C63F5DA}</a:tableStyleId>
              </a:tblPr>
              <a:tblGrid>
                <a:gridCol w="826983">
                  <a:extLst>
                    <a:ext uri="{9D8B030D-6E8A-4147-A177-3AD203B41FA5}">
                      <a16:colId xmlns:a16="http://schemas.microsoft.com/office/drawing/2014/main" val="754516515"/>
                    </a:ext>
                  </a:extLst>
                </a:gridCol>
                <a:gridCol w="3715288">
                  <a:extLst>
                    <a:ext uri="{9D8B030D-6E8A-4147-A177-3AD203B41FA5}">
                      <a16:colId xmlns:a16="http://schemas.microsoft.com/office/drawing/2014/main" val="751772659"/>
                    </a:ext>
                  </a:extLst>
                </a:gridCol>
                <a:gridCol w="2020937">
                  <a:extLst>
                    <a:ext uri="{9D8B030D-6E8A-4147-A177-3AD203B41FA5}">
                      <a16:colId xmlns:a16="http://schemas.microsoft.com/office/drawing/2014/main" val="3721572582"/>
                    </a:ext>
                  </a:extLst>
                </a:gridCol>
              </a:tblGrid>
              <a:tr h="306430">
                <a:tc gridSpan="2">
                  <a:txBody>
                    <a:bodyPr/>
                    <a:lstStyle/>
                    <a:p>
                      <a:pPr algn="ctr"/>
                      <a:r>
                        <a:rPr lang="en-GB" b="1" dirty="0" smtClean="0"/>
                        <a:t>Who?</a:t>
                      </a:r>
                      <a:r>
                        <a:rPr lang="en-GB" b="1" baseline="0" dirty="0" smtClean="0"/>
                        <a:t> Focus Famous Artist</a:t>
                      </a:r>
                      <a:endParaRPr lang="en-GB" b="1" dirty="0"/>
                    </a:p>
                  </a:txBody>
                  <a:tcPr>
                    <a:solidFill>
                      <a:schemeClr val="accent6">
                        <a:lumMod val="20000"/>
                        <a:lumOff val="80000"/>
                      </a:schemeClr>
                    </a:solidFill>
                  </a:tcPr>
                </a:tc>
                <a:tc hMerge="1">
                  <a:txBody>
                    <a:bodyPr/>
                    <a:lstStyle/>
                    <a:p>
                      <a:endParaRPr lang="en-GB"/>
                    </a:p>
                  </a:txBody>
                  <a:tcPr/>
                </a:tc>
                <a:tc>
                  <a:txBody>
                    <a:bodyPr/>
                    <a:lstStyle/>
                    <a:p>
                      <a:pPr algn="ct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2215727">
                <a:tc>
                  <a:txBody>
                    <a:bodyPr/>
                    <a:lstStyle/>
                    <a:p>
                      <a:pPr algn="ctr"/>
                      <a:r>
                        <a:rPr lang="en-GB" sz="1000" dirty="0" smtClean="0">
                          <a:solidFill>
                            <a:schemeClr val="tx1"/>
                          </a:solidFill>
                        </a:rPr>
                        <a:t>Paul</a:t>
                      </a:r>
                      <a:r>
                        <a:rPr lang="en-GB" sz="1000" baseline="0" dirty="0" smtClean="0">
                          <a:solidFill>
                            <a:schemeClr val="tx1"/>
                          </a:solidFill>
                        </a:rPr>
                        <a:t> Klee</a:t>
                      </a:r>
                      <a:endParaRPr lang="en-GB" sz="1000" dirty="0">
                        <a:solidFill>
                          <a:schemeClr val="tx1"/>
                        </a:solidFill>
                      </a:endParaRPr>
                    </a:p>
                  </a:txBody>
                  <a:tcPr/>
                </a:tc>
                <a:tc>
                  <a:txBody>
                    <a:bodyPr/>
                    <a:lstStyle/>
                    <a:p>
                      <a:pPr marL="285750" marR="0" indent="-285750" algn="l" defTabSz="6858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900" kern="1200" dirty="0" smtClean="0">
                          <a:solidFill>
                            <a:schemeClr val="tx1"/>
                          </a:solidFill>
                          <a:effectLst/>
                          <a:latin typeface="+mn-lt"/>
                          <a:ea typeface="+mn-ea"/>
                          <a:cs typeface="+mn-cs"/>
                        </a:rPr>
                        <a:t>Paul Klee was born in Switzerland in 1879. Klee died in 1940.</a:t>
                      </a:r>
                    </a:p>
                    <a:p>
                      <a:pPr marL="285750" indent="-285750">
                        <a:buFont typeface="Arial" panose="020B0604020202020204" pitchFamily="34" charset="0"/>
                        <a:buChar char="•"/>
                      </a:pPr>
                      <a:r>
                        <a:rPr lang="en-GB" sz="900" kern="1200" dirty="0" smtClean="0">
                          <a:solidFill>
                            <a:schemeClr val="tx1"/>
                          </a:solidFill>
                          <a:effectLst/>
                          <a:latin typeface="+mn-lt"/>
                          <a:ea typeface="+mn-ea"/>
                          <a:cs typeface="+mn-cs"/>
                        </a:rPr>
                        <a:t>As a child, Paul Klee was a very talented violin player and his parents wanted him to be a musician.</a:t>
                      </a:r>
                    </a:p>
                    <a:p>
                      <a:pPr marL="285750" indent="-285750">
                        <a:buFont typeface="Arial" panose="020B0604020202020204" pitchFamily="34" charset="0"/>
                        <a:buChar char="•"/>
                      </a:pPr>
                      <a:r>
                        <a:rPr lang="en-GB" sz="900" kern="1200" dirty="0" smtClean="0">
                          <a:solidFill>
                            <a:schemeClr val="tx1"/>
                          </a:solidFill>
                          <a:effectLst/>
                          <a:latin typeface="+mn-lt"/>
                          <a:ea typeface="+mn-ea"/>
                          <a:cs typeface="+mn-cs"/>
                        </a:rPr>
                        <a:t>At 17 Klee enrolled into the Academy of Fine Arts in Munich and got a Degree in Fine Arts.</a:t>
                      </a:r>
                    </a:p>
                    <a:p>
                      <a:pPr marL="285750" indent="-285750">
                        <a:buFont typeface="Arial" panose="020B0604020202020204" pitchFamily="34" charset="0"/>
                        <a:buChar char="•"/>
                      </a:pPr>
                      <a:r>
                        <a:rPr lang="en-GB" sz="900" kern="1200" dirty="0" smtClean="0">
                          <a:solidFill>
                            <a:schemeClr val="tx1"/>
                          </a:solidFill>
                          <a:effectLst/>
                          <a:latin typeface="+mn-lt"/>
                          <a:ea typeface="+mn-ea"/>
                          <a:cs typeface="+mn-cs"/>
                        </a:rPr>
                        <a:t>He travelled to Italy to see the famous paintings of the Renaissance.</a:t>
                      </a:r>
                    </a:p>
                    <a:p>
                      <a:pPr marL="285750" indent="-285750">
                        <a:buFont typeface="Arial" panose="020B0604020202020204" pitchFamily="34" charset="0"/>
                        <a:buChar char="•"/>
                      </a:pPr>
                      <a:r>
                        <a:rPr lang="en-GB" sz="900" kern="1200" dirty="0" smtClean="0">
                          <a:solidFill>
                            <a:schemeClr val="tx1"/>
                          </a:solidFill>
                          <a:effectLst/>
                          <a:latin typeface="+mn-lt"/>
                          <a:ea typeface="+mn-ea"/>
                          <a:cs typeface="+mn-cs"/>
                        </a:rPr>
                        <a:t>Klee was always worried that he wasn’t a good enough artist because he couldn’t make his pictures look realistic.</a:t>
                      </a:r>
                    </a:p>
                    <a:p>
                      <a:pPr marL="285750" indent="-285750">
                        <a:buFont typeface="Arial" panose="020B0604020202020204" pitchFamily="34" charset="0"/>
                        <a:buChar char="•"/>
                      </a:pPr>
                      <a:r>
                        <a:rPr lang="en-GB" sz="900" kern="1200" dirty="0" smtClean="0">
                          <a:solidFill>
                            <a:schemeClr val="tx1"/>
                          </a:solidFill>
                          <a:effectLst/>
                          <a:latin typeface="+mn-lt"/>
                          <a:ea typeface="+mn-ea"/>
                          <a:cs typeface="+mn-cs"/>
                        </a:rPr>
                        <a:t>He experimented with lots of different kinds of artwork, such as etching and drawing on glass.</a:t>
                      </a:r>
                    </a:p>
                    <a:p>
                      <a:pPr marL="285750" indent="-285750">
                        <a:buFont typeface="Arial" panose="020B0604020202020204" pitchFamily="34" charset="0"/>
                        <a:buChar char="•"/>
                      </a:pPr>
                      <a:r>
                        <a:rPr lang="en-GB" sz="900" kern="1200" dirty="0" smtClean="0">
                          <a:solidFill>
                            <a:schemeClr val="tx1"/>
                          </a:solidFill>
                          <a:effectLst/>
                          <a:latin typeface="+mn-lt"/>
                          <a:ea typeface="+mn-ea"/>
                          <a:cs typeface="+mn-cs"/>
                        </a:rPr>
                        <a:t>As a young man Klee worked mainly as a graphic designer and illustrator.</a:t>
                      </a:r>
                    </a:p>
                    <a:p>
                      <a:pPr marL="285750" indent="-285750">
                        <a:buFont typeface="Arial" panose="020B0604020202020204" pitchFamily="34" charset="0"/>
                        <a:buChar char="•"/>
                      </a:pPr>
                      <a:r>
                        <a:rPr lang="en-GB" sz="900" kern="1200" dirty="0" smtClean="0">
                          <a:solidFill>
                            <a:schemeClr val="tx1"/>
                          </a:solidFill>
                          <a:effectLst/>
                          <a:latin typeface="+mn-lt"/>
                          <a:ea typeface="+mn-ea"/>
                          <a:cs typeface="+mn-cs"/>
                        </a:rPr>
                        <a:t>He was close friends with </a:t>
                      </a:r>
                      <a:r>
                        <a:rPr lang="en-GB" sz="900" kern="1200" dirty="0" err="1" smtClean="0">
                          <a:solidFill>
                            <a:schemeClr val="tx1"/>
                          </a:solidFill>
                          <a:effectLst/>
                          <a:latin typeface="+mn-lt"/>
                          <a:ea typeface="+mn-ea"/>
                          <a:cs typeface="+mn-cs"/>
                        </a:rPr>
                        <a:t>Wassily</a:t>
                      </a:r>
                      <a:r>
                        <a:rPr lang="en-GB" sz="900" kern="1200" dirty="0" smtClean="0">
                          <a:solidFill>
                            <a:schemeClr val="tx1"/>
                          </a:solidFill>
                          <a:effectLst/>
                          <a:latin typeface="+mn-lt"/>
                          <a:ea typeface="+mn-ea"/>
                          <a:cs typeface="+mn-cs"/>
                        </a:rPr>
                        <a:t> Kandinsky, who encouraged him to experiment with new painting styles.</a:t>
                      </a:r>
                    </a:p>
                    <a:p>
                      <a:pPr marL="285750" indent="-285750">
                        <a:buFont typeface="Arial" panose="020B0604020202020204" pitchFamily="34" charset="0"/>
                        <a:buChar char="•"/>
                      </a:pPr>
                      <a:r>
                        <a:rPr lang="en-GB" sz="900" kern="1200" dirty="0" smtClean="0">
                          <a:solidFill>
                            <a:schemeClr val="tx1"/>
                          </a:solidFill>
                          <a:effectLst/>
                          <a:latin typeface="+mn-lt"/>
                          <a:ea typeface="+mn-ea"/>
                          <a:cs typeface="+mn-cs"/>
                        </a:rPr>
                        <a:t>Klee visited Tunisia in North Africa in 1914, he was inspired by the landscape and the simple shapes and patterns of African art.</a:t>
                      </a:r>
                    </a:p>
                    <a:p>
                      <a:pPr marL="285750" indent="-285750">
                        <a:buFont typeface="Arial" panose="020B0604020202020204" pitchFamily="34" charset="0"/>
                        <a:buChar char="•"/>
                      </a:pPr>
                      <a:r>
                        <a:rPr lang="en-GB" sz="900" kern="1200" dirty="0" smtClean="0">
                          <a:solidFill>
                            <a:schemeClr val="tx1"/>
                          </a:solidFill>
                          <a:effectLst/>
                          <a:latin typeface="+mn-lt"/>
                          <a:ea typeface="+mn-ea"/>
                          <a:cs typeface="+mn-cs"/>
                        </a:rPr>
                        <a:t>Klee spent five years as a soldier in WWI. After the war, his new works became very popular and he became very busy creating and exhibiting his art.</a:t>
                      </a:r>
                    </a:p>
                    <a:p>
                      <a:pPr marL="285750" indent="-285750">
                        <a:buFont typeface="Arial" panose="020B0604020202020204" pitchFamily="34" charset="0"/>
                        <a:buChar char="•"/>
                      </a:pPr>
                      <a:r>
                        <a:rPr lang="en-GB" sz="900" kern="1200" dirty="0" smtClean="0">
                          <a:solidFill>
                            <a:schemeClr val="tx1"/>
                          </a:solidFill>
                          <a:effectLst/>
                          <a:latin typeface="+mn-lt"/>
                          <a:ea typeface="+mn-ea"/>
                          <a:cs typeface="+mn-cs"/>
                        </a:rPr>
                        <a:t>He taught at the famous German art school, the Bauhaus.</a:t>
                      </a:r>
                    </a:p>
                    <a:p>
                      <a:pPr marL="171450" indent="-171450">
                        <a:buFont typeface="Arial" panose="020B0604020202020204" pitchFamily="34" charset="0"/>
                        <a:buChar char="•"/>
                      </a:pPr>
                      <a:r>
                        <a:rPr lang="en-GB" sz="900" kern="1200" dirty="0" smtClean="0">
                          <a:solidFill>
                            <a:schemeClr val="tx1"/>
                          </a:solidFill>
                          <a:effectLst/>
                          <a:latin typeface="+mn-lt"/>
                          <a:ea typeface="+mn-ea"/>
                          <a:cs typeface="+mn-cs"/>
                        </a:rPr>
                        <a:t>    Over his life Klee created over 10,000 works of art</a:t>
                      </a:r>
                    </a:p>
                  </a:txBody>
                  <a:tcPr/>
                </a:tc>
                <a:tc>
                  <a:txBody>
                    <a:bodyPr/>
                    <a:lstStyle/>
                    <a:p>
                      <a:pPr marL="0" indent="0">
                        <a:buFont typeface="Arial" panose="020B0604020202020204" pitchFamily="34" charset="0"/>
                        <a:buNone/>
                      </a:pPr>
                      <a:endParaRPr lang="en-GB" sz="900" kern="1200" baseline="0" dirty="0" smtClean="0">
                        <a:solidFill>
                          <a:schemeClr val="tx1"/>
                        </a:solidFill>
                        <a:effectLst/>
                        <a:latin typeface="+mn-lt"/>
                        <a:ea typeface="+mn-ea"/>
                        <a:cs typeface="+mn-cs"/>
                      </a:endParaRPr>
                    </a:p>
                  </a:txBody>
                  <a:tcPr/>
                </a:tc>
                <a:extLst>
                  <a:ext uri="{0D108BD9-81ED-4DB2-BD59-A6C34878D82A}">
                    <a16:rowId xmlns:a16="http://schemas.microsoft.com/office/drawing/2014/main" val="1862795563"/>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540018015"/>
              </p:ext>
            </p:extLst>
          </p:nvPr>
        </p:nvGraphicFramePr>
        <p:xfrm>
          <a:off x="3153905" y="6192121"/>
          <a:ext cx="3563632" cy="2298954"/>
        </p:xfrm>
        <a:graphic>
          <a:graphicData uri="http://schemas.openxmlformats.org/drawingml/2006/table">
            <a:tbl>
              <a:tblPr firstRow="1" bandRow="1">
                <a:tableStyleId>{5940675A-B579-460E-94D1-54222C63F5DA}</a:tableStyleId>
              </a:tblPr>
              <a:tblGrid>
                <a:gridCol w="3563632">
                  <a:extLst>
                    <a:ext uri="{9D8B030D-6E8A-4147-A177-3AD203B41FA5}">
                      <a16:colId xmlns:a16="http://schemas.microsoft.com/office/drawing/2014/main" val="754516515"/>
                    </a:ext>
                  </a:extLst>
                </a:gridCol>
              </a:tblGrid>
              <a:tr h="292015">
                <a:tc>
                  <a:txBody>
                    <a:bodyPr/>
                    <a:lstStyle/>
                    <a:p>
                      <a:pPr marL="0" indent="0" algn="ctr">
                        <a:buFont typeface="Arial" panose="020B0604020202020204" pitchFamily="34" charset="0"/>
                        <a:buNone/>
                      </a:pPr>
                      <a:r>
                        <a:rPr lang="en-GB" sz="1400" b="1" dirty="0" smtClean="0"/>
                        <a:t>What? Key Skills</a:t>
                      </a:r>
                      <a:endParaRPr lang="en-GB" sz="1400" b="1" dirty="0"/>
                    </a:p>
                  </a:txBody>
                  <a:tcPr>
                    <a:solidFill>
                      <a:schemeClr val="accent6">
                        <a:lumMod val="20000"/>
                        <a:lumOff val="80000"/>
                      </a:schemeClr>
                    </a:solidFill>
                  </a:tcPr>
                </a:tc>
                <a:extLst>
                  <a:ext uri="{0D108BD9-81ED-4DB2-BD59-A6C34878D82A}">
                    <a16:rowId xmlns:a16="http://schemas.microsoft.com/office/drawing/2014/main" val="3315443936"/>
                  </a:ext>
                </a:extLst>
              </a:tr>
              <a:tr h="1910509">
                <a:tc>
                  <a:txBody>
                    <a:bodyPr/>
                    <a:lstStyle/>
                    <a:p>
                      <a:pPr marL="171450" indent="-171450">
                        <a:lnSpc>
                          <a:spcPct val="115000"/>
                        </a:lnSpc>
                        <a:buFont typeface="Arial" panose="020B0604020202020204" pitchFamily="34" charset="0"/>
                        <a:buChar char="•"/>
                      </a:pPr>
                      <a:r>
                        <a:rPr lang="en-GB" sz="1100" dirty="0" smtClean="0">
                          <a:latin typeface="+mn-lt"/>
                          <a:ea typeface="Tahoma" panose="020B0604030504040204" pitchFamily="34" charset="0"/>
                          <a:cs typeface="Tahoma" panose="020B0604030504040204" pitchFamily="34" charset="0"/>
                        </a:rPr>
                        <a:t>To study the work of other artists and talk about the techniques they have used.</a:t>
                      </a:r>
                    </a:p>
                    <a:p>
                      <a:pPr marL="171450" indent="-171450">
                        <a:lnSpc>
                          <a:spcPct val="115000"/>
                        </a:lnSpc>
                        <a:buFont typeface="Arial" panose="020B0604020202020204" pitchFamily="34" charset="0"/>
                        <a:buChar char="•"/>
                      </a:pPr>
                      <a:r>
                        <a:rPr lang="en-GB" sz="1100" dirty="0" smtClean="0">
                          <a:latin typeface="+mn-lt"/>
                          <a:ea typeface="Tahoma" panose="020B0604030504040204" pitchFamily="34" charset="0"/>
                          <a:cs typeface="Tahoma" panose="020B0604030504040204" pitchFamily="34" charset="0"/>
                        </a:rPr>
                        <a:t>To develop ideas from starting points throughout the curriculum.</a:t>
                      </a:r>
                    </a:p>
                    <a:p>
                      <a:pPr marL="171450" indent="-171450">
                        <a:lnSpc>
                          <a:spcPct val="115000"/>
                        </a:lnSpc>
                        <a:buFont typeface="Arial" panose="020B0604020202020204" pitchFamily="34" charset="0"/>
                        <a:buChar char="•"/>
                      </a:pPr>
                      <a:r>
                        <a:rPr lang="en-GB" sz="1100" dirty="0" smtClean="0">
                          <a:latin typeface="+mn-lt"/>
                          <a:ea typeface="Tahoma" panose="020B0604030504040204" pitchFamily="34" charset="0"/>
                          <a:cs typeface="Tahoma" panose="020B0604030504040204" pitchFamily="34" charset="0"/>
                        </a:rPr>
                        <a:t>To collect information, sketches and resources in a sketchbook.</a:t>
                      </a:r>
                    </a:p>
                    <a:p>
                      <a:pPr marL="171450" indent="-171450">
                        <a:lnSpc>
                          <a:spcPct val="115000"/>
                        </a:lnSpc>
                        <a:buFont typeface="Arial" panose="020B0604020202020204" pitchFamily="34" charset="0"/>
                        <a:buChar char="•"/>
                      </a:pPr>
                      <a:r>
                        <a:rPr lang="en-GB" sz="1100" dirty="0" smtClean="0">
                          <a:latin typeface="+mn-lt"/>
                          <a:ea typeface="Tahoma" panose="020B0604030504040204" pitchFamily="34" charset="0"/>
                          <a:cs typeface="Tahoma" panose="020B0604030504040204" pitchFamily="34" charset="0"/>
                        </a:rPr>
                        <a:t>To create art using repeated patterns, including using digital media and stencilling.</a:t>
                      </a:r>
                    </a:p>
                    <a:p>
                      <a:pPr marL="171450" indent="-171450">
                        <a:lnSpc>
                          <a:spcPct val="115000"/>
                        </a:lnSpc>
                        <a:buFont typeface="Arial" panose="020B0604020202020204" pitchFamily="34" charset="0"/>
                        <a:buChar char="•"/>
                      </a:pPr>
                      <a:r>
                        <a:rPr lang="en-GB" sz="1100" dirty="0" smtClean="0">
                          <a:latin typeface="+mn-lt"/>
                          <a:ea typeface="Tahoma" panose="020B0604030504040204" pitchFamily="34" charset="0"/>
                          <a:cs typeface="Tahoma" panose="020B0604030504040204" pitchFamily="34" charset="0"/>
                        </a:rPr>
                        <a:t>To use layers of two or more contrasting colours.</a:t>
                      </a:r>
                      <a:endParaRPr lang="en-GB" sz="1100" dirty="0" smtClean="0">
                        <a:effectLst/>
                        <a:latin typeface="+mn-lt"/>
                        <a:ea typeface="Tahoma" panose="020B0604030504040204" pitchFamily="34" charset="0"/>
                        <a:cs typeface="Tahoma" panose="020B0604030504040204" pitchFamily="34" charset="0"/>
                      </a:endParaRPr>
                    </a:p>
                    <a:p>
                      <a:pPr marL="0" lvl="0" indent="0">
                        <a:buFont typeface="Arial" panose="020B0604020202020204" pitchFamily="34" charset="0"/>
                        <a:buNone/>
                      </a:pPr>
                      <a:endParaRPr lang="en-GB" sz="1100" kern="1200" dirty="0">
                        <a:solidFill>
                          <a:schemeClr val="tx1"/>
                        </a:solidFill>
                        <a:effectLst/>
                        <a:latin typeface="+mn-lt"/>
                        <a:ea typeface="+mn-ea"/>
                        <a:cs typeface="+mn-cs"/>
                      </a:endParaRPr>
                    </a:p>
                  </a:txBody>
                  <a:tcPr/>
                </a:tc>
                <a:extLst>
                  <a:ext uri="{0D108BD9-81ED-4DB2-BD59-A6C34878D82A}">
                    <a16:rowId xmlns:a16="http://schemas.microsoft.com/office/drawing/2014/main" val="1208927862"/>
                  </a:ext>
                </a:extLst>
              </a:tr>
            </a:tbl>
          </a:graphicData>
        </a:graphic>
      </p:graphicFrame>
      <p:graphicFrame>
        <p:nvGraphicFramePr>
          <p:cNvPr id="20" name="Table 19"/>
          <p:cNvGraphicFramePr>
            <a:graphicFrameLocks noGrp="1"/>
          </p:cNvGraphicFramePr>
          <p:nvPr>
            <p:extLst>
              <p:ext uri="{D42A27DB-BD31-4B8C-83A1-F6EECF244321}">
                <p14:modId xmlns:p14="http://schemas.microsoft.com/office/powerpoint/2010/main" val="3667706360"/>
              </p:ext>
            </p:extLst>
          </p:nvPr>
        </p:nvGraphicFramePr>
        <p:xfrm>
          <a:off x="100209" y="4423912"/>
          <a:ext cx="6563208" cy="1664617"/>
        </p:xfrm>
        <a:graphic>
          <a:graphicData uri="http://schemas.openxmlformats.org/drawingml/2006/table">
            <a:tbl>
              <a:tblPr firstRow="1" bandRow="1">
                <a:tableStyleId>{5940675A-B579-460E-94D1-54222C63F5DA}</a:tableStyleId>
              </a:tblPr>
              <a:tblGrid>
                <a:gridCol w="806663">
                  <a:extLst>
                    <a:ext uri="{9D8B030D-6E8A-4147-A177-3AD203B41FA5}">
                      <a16:colId xmlns:a16="http://schemas.microsoft.com/office/drawing/2014/main" val="754516515"/>
                    </a:ext>
                  </a:extLst>
                </a:gridCol>
                <a:gridCol w="3735608">
                  <a:extLst>
                    <a:ext uri="{9D8B030D-6E8A-4147-A177-3AD203B41FA5}">
                      <a16:colId xmlns:a16="http://schemas.microsoft.com/office/drawing/2014/main" val="751772659"/>
                    </a:ext>
                  </a:extLst>
                </a:gridCol>
                <a:gridCol w="2020937">
                  <a:extLst>
                    <a:ext uri="{9D8B030D-6E8A-4147-A177-3AD203B41FA5}">
                      <a16:colId xmlns:a16="http://schemas.microsoft.com/office/drawing/2014/main" val="3721572582"/>
                    </a:ext>
                  </a:extLst>
                </a:gridCol>
              </a:tblGrid>
              <a:tr h="592205">
                <a:tc gridSpan="2">
                  <a:txBody>
                    <a:bodyPr/>
                    <a:lstStyle/>
                    <a:p>
                      <a:pPr algn="ctr"/>
                      <a:r>
                        <a:rPr lang="en-GB" b="1" dirty="0" smtClean="0"/>
                        <a:t>Who?</a:t>
                      </a:r>
                      <a:r>
                        <a:rPr lang="en-GB" b="1" baseline="0" dirty="0" smtClean="0"/>
                        <a:t> Additional Artists</a:t>
                      </a:r>
                      <a:endParaRPr lang="en-GB" b="1" dirty="0"/>
                    </a:p>
                  </a:txBody>
                  <a:tcPr>
                    <a:solidFill>
                      <a:schemeClr val="accent6">
                        <a:lumMod val="20000"/>
                        <a:lumOff val="80000"/>
                      </a:schemeClr>
                    </a:solidFill>
                  </a:tcPr>
                </a:tc>
                <a:tc hMerge="1">
                  <a:txBody>
                    <a:bodyPr/>
                    <a:lstStyle/>
                    <a:p>
                      <a:endParaRPr lang="en-GB"/>
                    </a:p>
                  </a:txBody>
                  <a:tcPr/>
                </a:tc>
                <a:tc>
                  <a:txBody>
                    <a:bodyPr/>
                    <a:lstStyle/>
                    <a:p>
                      <a:pPr algn="ctr"/>
                      <a:endParaRPr lang="en-GB" b="1" dirty="0"/>
                    </a:p>
                  </a:txBody>
                  <a:tcPr>
                    <a:solidFill>
                      <a:schemeClr val="accent6">
                        <a:lumMod val="20000"/>
                        <a:lumOff val="80000"/>
                      </a:schemeClr>
                    </a:solidFill>
                  </a:tcPr>
                </a:tc>
                <a:extLst>
                  <a:ext uri="{0D108BD9-81ED-4DB2-BD59-A6C34878D82A}">
                    <a16:rowId xmlns:a16="http://schemas.microsoft.com/office/drawing/2014/main" val="3315443936"/>
                  </a:ext>
                </a:extLst>
              </a:tr>
              <a:tr h="1072412">
                <a:tc>
                  <a:txBody>
                    <a:bodyPr/>
                    <a:lstStyle/>
                    <a:p>
                      <a:pPr algn="ctr"/>
                      <a:r>
                        <a:rPr lang="en-GB" sz="1000" dirty="0" smtClean="0"/>
                        <a:t>African</a:t>
                      </a:r>
                    </a:p>
                    <a:p>
                      <a:pPr algn="ctr"/>
                      <a:r>
                        <a:rPr lang="en-GB" sz="1000" dirty="0" err="1" smtClean="0"/>
                        <a:t>Kente</a:t>
                      </a:r>
                      <a:r>
                        <a:rPr lang="en-GB" sz="1000" dirty="0" smtClean="0"/>
                        <a:t> Cloth</a:t>
                      </a:r>
                    </a:p>
                    <a:p>
                      <a:pPr algn="ctr"/>
                      <a:endParaRPr lang="en-GB" sz="1000" dirty="0"/>
                    </a:p>
                  </a:txBody>
                  <a:tcPr/>
                </a:tc>
                <a:tc>
                  <a:txBody>
                    <a:bodyPr/>
                    <a:lstStyle/>
                    <a:p>
                      <a:pPr marL="171450" marR="0" indent="-171450" algn="l" defTabSz="685800" rtl="0" eaLnBrk="1" fontAlgn="auto" latinLnBrk="0" hangingPunct="1">
                        <a:lnSpc>
                          <a:spcPct val="100000"/>
                        </a:lnSpc>
                        <a:spcBef>
                          <a:spcPts val="0"/>
                        </a:spcBef>
                        <a:spcAft>
                          <a:spcPts val="0"/>
                        </a:spcAft>
                        <a:buClrTx/>
                        <a:buSzTx/>
                        <a:buFont typeface="Arial" pitchFamily="34" charset="0"/>
                        <a:buChar char="•"/>
                        <a:tabLst/>
                        <a:defRPr/>
                      </a:pPr>
                      <a:r>
                        <a:rPr lang="en-GB" sz="1000" kern="1200" dirty="0" err="1" smtClean="0">
                          <a:solidFill>
                            <a:schemeClr val="tx1"/>
                          </a:solidFill>
                          <a:effectLst/>
                          <a:latin typeface="+mn-lt"/>
                          <a:ea typeface="+mn-ea"/>
                          <a:cs typeface="+mn-cs"/>
                        </a:rPr>
                        <a:t>Kente</a:t>
                      </a:r>
                      <a:r>
                        <a:rPr lang="en-GB" sz="1000" kern="1200" dirty="0" smtClean="0">
                          <a:solidFill>
                            <a:schemeClr val="tx1"/>
                          </a:solidFill>
                          <a:effectLst/>
                          <a:latin typeface="+mn-lt"/>
                          <a:ea typeface="+mn-ea"/>
                          <a:cs typeface="+mn-cs"/>
                        </a:rPr>
                        <a:t> is a type of silk and cotton fabric made of interwoven cloth strips. </a:t>
                      </a:r>
                      <a:r>
                        <a:rPr lang="en-GB" sz="1000" kern="1200" dirty="0" err="1" smtClean="0">
                          <a:solidFill>
                            <a:schemeClr val="tx1"/>
                          </a:solidFill>
                          <a:effectLst/>
                          <a:latin typeface="+mn-lt"/>
                          <a:ea typeface="+mn-ea"/>
                          <a:cs typeface="+mn-cs"/>
                        </a:rPr>
                        <a:t>Kente</a:t>
                      </a:r>
                      <a:r>
                        <a:rPr lang="en-GB" sz="1000" kern="1200" dirty="0" smtClean="0">
                          <a:solidFill>
                            <a:schemeClr val="tx1"/>
                          </a:solidFill>
                          <a:effectLst/>
                          <a:latin typeface="+mn-lt"/>
                          <a:ea typeface="+mn-ea"/>
                          <a:cs typeface="+mn-cs"/>
                        </a:rPr>
                        <a:t> is made in the Ashanti Regions.  This fabric is worn by almost every Ghanaian tribe. </a:t>
                      </a:r>
                    </a:p>
                    <a:p>
                      <a:pPr marL="171450" marR="0" indent="-171450" algn="l" defTabSz="685800" rtl="0" eaLnBrk="1" fontAlgn="auto" latinLnBrk="0" hangingPunct="1">
                        <a:lnSpc>
                          <a:spcPct val="100000"/>
                        </a:lnSpc>
                        <a:spcBef>
                          <a:spcPts val="0"/>
                        </a:spcBef>
                        <a:spcAft>
                          <a:spcPts val="0"/>
                        </a:spcAft>
                        <a:buClrTx/>
                        <a:buSzTx/>
                        <a:buFont typeface="Arial" pitchFamily="34" charset="0"/>
                        <a:buChar char="•"/>
                        <a:tabLst/>
                        <a:defRPr/>
                      </a:pPr>
                      <a:r>
                        <a:rPr lang="en-GB" sz="1000" kern="1200" dirty="0" err="1" smtClean="0">
                          <a:solidFill>
                            <a:schemeClr val="tx1"/>
                          </a:solidFill>
                          <a:effectLst/>
                          <a:latin typeface="+mn-lt"/>
                          <a:ea typeface="+mn-ea"/>
                          <a:cs typeface="+mn-cs"/>
                        </a:rPr>
                        <a:t>Kente</a:t>
                      </a:r>
                      <a:r>
                        <a:rPr lang="en-GB" sz="1000" kern="1200" dirty="0" smtClean="0">
                          <a:solidFill>
                            <a:schemeClr val="tx1"/>
                          </a:solidFill>
                          <a:effectLst/>
                          <a:latin typeface="+mn-lt"/>
                          <a:ea typeface="+mn-ea"/>
                          <a:cs typeface="+mn-cs"/>
                        </a:rPr>
                        <a:t> cloth varies in complexity, from</a:t>
                      </a:r>
                      <a:r>
                        <a:rPr lang="en-GB" sz="1000" i="1" kern="1200" dirty="0" smtClean="0">
                          <a:solidFill>
                            <a:schemeClr val="tx1"/>
                          </a:solidFill>
                          <a:effectLst/>
                          <a:latin typeface="+mn-lt"/>
                          <a:ea typeface="+mn-ea"/>
                          <a:cs typeface="+mn-cs"/>
                        </a:rPr>
                        <a:t> </a:t>
                      </a:r>
                      <a:r>
                        <a:rPr lang="en-GB" sz="1000" kern="1200" dirty="0" smtClean="0">
                          <a:solidFill>
                            <a:schemeClr val="tx1"/>
                          </a:solidFill>
                          <a:effectLst/>
                          <a:latin typeface="+mn-lt"/>
                          <a:ea typeface="+mn-ea"/>
                          <a:cs typeface="+mn-cs"/>
                        </a:rPr>
                        <a:t>a simple design of stripes to highly decorated </a:t>
                      </a:r>
                      <a:r>
                        <a:rPr lang="en-GB" sz="1000" kern="1200" dirty="0" err="1" smtClean="0">
                          <a:solidFill>
                            <a:schemeClr val="tx1"/>
                          </a:solidFill>
                          <a:effectLst/>
                          <a:latin typeface="+mn-lt"/>
                          <a:ea typeface="+mn-ea"/>
                          <a:cs typeface="+mn-cs"/>
                        </a:rPr>
                        <a:t>K</a:t>
                      </a:r>
                      <a:r>
                        <a:rPr lang="en-GB" sz="1000" kern="1200" smtClean="0">
                          <a:solidFill>
                            <a:schemeClr val="tx1"/>
                          </a:solidFill>
                          <a:effectLst/>
                          <a:latin typeface="+mn-lt"/>
                          <a:ea typeface="+mn-ea"/>
                          <a:cs typeface="+mn-cs"/>
                        </a:rPr>
                        <a:t>ente</a:t>
                      </a:r>
                      <a:r>
                        <a:rPr lang="en-GB" sz="1000" kern="1200" dirty="0" smtClean="0">
                          <a:solidFill>
                            <a:schemeClr val="tx1"/>
                          </a:solidFill>
                          <a:effectLst/>
                          <a:latin typeface="+mn-lt"/>
                          <a:ea typeface="+mn-ea"/>
                          <a:cs typeface="+mn-cs"/>
                        </a:rPr>
                        <a:t> </a:t>
                      </a:r>
                      <a:r>
                        <a:rPr lang="en-GB" sz="1000" kern="1200" dirty="0" smtClean="0">
                          <a:solidFill>
                            <a:schemeClr val="tx1"/>
                          </a:solidFill>
                          <a:effectLst/>
                          <a:latin typeface="+mn-lt"/>
                          <a:ea typeface="+mn-ea"/>
                          <a:cs typeface="+mn-cs"/>
                        </a:rPr>
                        <a:t>with patterns woven into every available block of plain weave. </a:t>
                      </a:r>
                    </a:p>
                  </a:txBody>
                  <a:tcPr/>
                </a:tc>
                <a:tc>
                  <a:txBody>
                    <a:bodyPr/>
                    <a:lstStyle/>
                    <a:p>
                      <a:pPr marL="171450" indent="-171450" algn="l">
                        <a:buFont typeface="Arial" pitchFamily="34" charset="0"/>
                        <a:buChar char="•"/>
                      </a:pPr>
                      <a:endParaRPr lang="en-GB" sz="900" dirty="0"/>
                    </a:p>
                  </a:txBody>
                  <a:tcPr/>
                </a:tc>
                <a:extLst>
                  <a:ext uri="{0D108BD9-81ED-4DB2-BD59-A6C34878D82A}">
                    <a16:rowId xmlns:a16="http://schemas.microsoft.com/office/drawing/2014/main" val="3790129666"/>
                  </a:ext>
                </a:extLst>
              </a:tr>
            </a:tbl>
          </a:graphicData>
        </a:graphic>
      </p:graphicFrame>
      <p:pic>
        <p:nvPicPr>
          <p:cNvPr id="9" name="Picture 8" descr="Google Doodle celebrates colors of artist Paul Klee - CNET">
            <a:hlinkClick r:id="rId2" tgtFrame="&quot;_blank&quo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67770" y="3368535"/>
            <a:ext cx="1518849" cy="912721"/>
          </a:xfrm>
          <a:prstGeom prst="rect">
            <a:avLst/>
          </a:prstGeom>
          <a:noFill/>
          <a:ln>
            <a:noFill/>
          </a:ln>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25570" y="1373267"/>
            <a:ext cx="803253" cy="1228818"/>
          </a:xfrm>
          <a:prstGeom prst="rect">
            <a:avLst/>
          </a:prstGeom>
        </p:spPr>
      </p:pic>
      <p:pic>
        <p:nvPicPr>
          <p:cNvPr id="12" name="Picture 11" descr="The Castle and Sun by Expressionist Artist Paul Klee Counted Cross ...">
            <a:hlinkClick r:id="rId5" tgtFrame="&quot;_blank&quo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176865" y="2641268"/>
            <a:ext cx="1100661" cy="700708"/>
          </a:xfrm>
          <a:prstGeom prst="rect">
            <a:avLst/>
          </a:prstGeom>
          <a:noFill/>
          <a:ln>
            <a:noFill/>
          </a:ln>
        </p:spPr>
      </p:pic>
      <p:pic>
        <p:nvPicPr>
          <p:cNvPr id="13" name="Picture 12" descr="We are back!!! Actually, we have been back several weeks and the days are flying by. I always struggle with what to do with my students on ..."/>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851778" y="5091454"/>
            <a:ext cx="947583" cy="888354"/>
          </a:xfrm>
          <a:prstGeom prst="rect">
            <a:avLst/>
          </a:prstGeom>
          <a:noFill/>
          <a:ln>
            <a:noFill/>
          </a:ln>
        </p:spPr>
      </p:pic>
      <p:pic>
        <p:nvPicPr>
          <p:cNvPr id="16" name="Picture 1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964419" y="5287349"/>
            <a:ext cx="533939" cy="496563"/>
          </a:xfrm>
          <a:prstGeom prst="rect">
            <a:avLst/>
          </a:prstGeom>
        </p:spPr>
      </p:pic>
      <p:pic>
        <p:nvPicPr>
          <p:cNvPr id="17" name="Picture 16" descr="Paul Klee Inspired Block Printing – The Pinterested Parent">
            <a:hlinkClick r:id="rId9" tgtFrame="&quot;_blank&quot;"/>
          </p:cNvPr>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258093" y="8831601"/>
            <a:ext cx="887284" cy="969011"/>
          </a:xfrm>
          <a:prstGeom prst="rect">
            <a:avLst/>
          </a:prstGeom>
          <a:noFill/>
          <a:ln>
            <a:noFill/>
          </a:ln>
        </p:spPr>
      </p:pic>
      <p:pic>
        <p:nvPicPr>
          <p:cNvPr id="18" name="Picture 17" descr="Art at Becker Middle School"/>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4410191" y="9001043"/>
            <a:ext cx="681001" cy="488305"/>
          </a:xfrm>
          <a:prstGeom prst="rect">
            <a:avLst/>
          </a:prstGeom>
          <a:noFill/>
          <a:ln>
            <a:noFill/>
          </a:ln>
        </p:spPr>
      </p:pic>
      <p:pic>
        <p:nvPicPr>
          <p:cNvPr id="19" name="Picture 18" descr="Make your own DIY stamps with various textures using cardboard and other materials from the recycling bin. Then print your new stamp! Be sure to try the bonus collage activity for kids! #kidsart #kidsactivities #artsandcrafts#kidscrafts #printmaking"/>
          <p:cNvPicPr/>
          <p:nvPr/>
        </p:nvPicPr>
        <p:blipFill rotWithShape="1">
          <a:blip r:embed="rId12" cstate="print">
            <a:extLst>
              <a:ext uri="{28A0092B-C50C-407E-A947-70E740481C1C}">
                <a14:useLocalDpi xmlns:a14="http://schemas.microsoft.com/office/drawing/2010/main" val="0"/>
              </a:ext>
            </a:extLst>
          </a:blip>
          <a:srcRect b="60196"/>
          <a:stretch/>
        </p:blipFill>
        <p:spPr bwMode="auto">
          <a:xfrm>
            <a:off x="5356006" y="8826827"/>
            <a:ext cx="1096717" cy="97378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61548578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375</TotalTime>
  <Words>465</Words>
  <Application>Microsoft Office PowerPoint</Application>
  <PresentationFormat>A4 Paper (210x297 mm)</PresentationFormat>
  <Paragraphs>41</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Tahoma</vt:lpstr>
      <vt:lpstr>Times New Roman</vt:lpstr>
      <vt:lpstr>Office Theme</vt:lpstr>
      <vt:lpstr>PowerPoint Presentation</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M Koziol</dc:creator>
  <cp:lastModifiedBy>C Cook</cp:lastModifiedBy>
  <cp:revision>51</cp:revision>
  <cp:lastPrinted>2020-03-10T15:06:20Z</cp:lastPrinted>
  <dcterms:created xsi:type="dcterms:W3CDTF">2019-07-07T18:53:37Z</dcterms:created>
  <dcterms:modified xsi:type="dcterms:W3CDTF">2021-10-29T14:27:29Z</dcterms:modified>
</cp:coreProperties>
</file>