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310" r:id="rId2"/>
    <p:sldId id="332" r:id="rId3"/>
    <p:sldId id="333" r:id="rId4"/>
    <p:sldId id="334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6" r:id="rId13"/>
    <p:sldId id="325" r:id="rId14"/>
    <p:sldId id="329" r:id="rId15"/>
    <p:sldId id="330" r:id="rId16"/>
    <p:sldId id="311" r:id="rId17"/>
    <p:sldId id="314" r:id="rId18"/>
    <p:sldId id="317" r:id="rId19"/>
    <p:sldId id="335" r:id="rId20"/>
    <p:sldId id="336" r:id="rId21"/>
  </p:sldIdLst>
  <p:sldSz cx="9144000" cy="6858000" type="screen4x3"/>
  <p:notesSz cx="6858000" cy="9144000"/>
  <p:embeddedFontLst>
    <p:embeddedFont>
      <p:font typeface="Twinkl SemiBold" charset="0"/>
      <p:bold r:id="rId24"/>
    </p:embeddedFont>
    <p:embeddedFont>
      <p:font typeface="Tuffy-TTF" panose="020B0603060100000000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38F"/>
    <a:srgbClr val="9B9A9C"/>
    <a:srgbClr val="FFFFFF"/>
    <a:srgbClr val="DE1E5A"/>
    <a:srgbClr val="D82233"/>
    <a:srgbClr val="AEE9EC"/>
    <a:srgbClr val="D83A5E"/>
    <a:srgbClr val="2DB6BC"/>
    <a:srgbClr val="F5CFD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howGuides="1">
      <p:cViewPr varScale="1">
        <p:scale>
          <a:sx n="84" d="100"/>
          <a:sy n="84" d="100"/>
        </p:scale>
        <p:origin x="1378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09/12/2020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09/12/2020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8">
            <a:extLst>
              <a:ext uri="{FF2B5EF4-FFF2-40B4-BE49-F238E27FC236}">
                <a16:creationId xmlns:a16="http://schemas.microsoft.com/office/drawing/2014/main" id="{8A91FD2D-3E43-4FE6-AEB4-26ADB52F4161}"/>
              </a:ext>
            </a:extLst>
          </p:cNvPr>
          <p:cNvSpPr/>
          <p:nvPr/>
        </p:nvSpPr>
        <p:spPr>
          <a:xfrm>
            <a:off x="814392" y="836712"/>
            <a:ext cx="7515224" cy="936629"/>
          </a:xfrm>
          <a:custGeom>
            <a:avLst>
              <a:gd name="f0" fmla="val 1629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28575" cap="flat">
            <a:solidFill>
              <a:srgbClr val="1C1C1C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dirty="0">
                <a:solidFill>
                  <a:srgbClr val="1C1C1C"/>
                </a:solidFill>
                <a:latin typeface="Twinkl"/>
              </a:rPr>
              <a:t>Today, we are learning to </a:t>
            </a:r>
            <a:br>
              <a:rPr lang="en-GB" sz="2400" dirty="0">
                <a:solidFill>
                  <a:srgbClr val="1C1C1C"/>
                </a:solidFill>
                <a:latin typeface="Twinkl"/>
              </a:rPr>
            </a:br>
            <a:r>
              <a:rPr lang="en-GB" sz="2400" dirty="0">
                <a:solidFill>
                  <a:srgbClr val="1C1C1C"/>
                </a:solidFill>
                <a:latin typeface="Twinkl"/>
              </a:rPr>
              <a:t>add </a:t>
            </a:r>
            <a:r>
              <a:rPr lang="en-GB" sz="2400" b="1" dirty="0">
                <a:solidFill>
                  <a:srgbClr val="1C1C1C"/>
                </a:solidFill>
                <a:latin typeface="Twinkl"/>
              </a:rPr>
              <a:t>–</a:t>
            </a:r>
            <a:r>
              <a:rPr lang="en-GB" sz="2400" b="1" dirty="0" err="1">
                <a:solidFill>
                  <a:srgbClr val="1C1C1C"/>
                </a:solidFill>
                <a:latin typeface="Twinkl"/>
              </a:rPr>
              <a:t>er</a:t>
            </a:r>
            <a:r>
              <a:rPr lang="en-GB" sz="2400" b="1" dirty="0">
                <a:solidFill>
                  <a:srgbClr val="1C1C1C"/>
                </a:solidFill>
                <a:latin typeface="Twinkl"/>
              </a:rPr>
              <a:t> </a:t>
            </a:r>
            <a:r>
              <a:rPr lang="en-GB" sz="2400" dirty="0">
                <a:solidFill>
                  <a:srgbClr val="1C1C1C"/>
                </a:solidFill>
                <a:latin typeface="Twinkl"/>
              </a:rPr>
              <a:t>to words ending in </a:t>
            </a:r>
            <a:r>
              <a:rPr lang="en-GB" sz="2400" b="1" dirty="0">
                <a:solidFill>
                  <a:srgbClr val="1C1C1C"/>
                </a:solidFill>
                <a:latin typeface="Twinkl"/>
              </a:rPr>
              <a:t>y</a:t>
            </a:r>
            <a:r>
              <a:rPr lang="en-GB" sz="2400" dirty="0">
                <a:solidFill>
                  <a:srgbClr val="1C1C1C"/>
                </a:solidFill>
                <a:latin typeface="Twinkl"/>
              </a:rPr>
              <a:t>.</a:t>
            </a: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C4306944-6497-4AD3-87C9-10E4B3506A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9070"/>
          <a:stretch/>
        </p:blipFill>
        <p:spPr>
          <a:xfrm>
            <a:off x="3573466" y="2316167"/>
            <a:ext cx="2387598" cy="40987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592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0A98FD-6536-48F5-8055-3991D21D9073}"/>
              </a:ext>
            </a:extLst>
          </p:cNvPr>
          <p:cNvSpPr/>
          <p:nvPr/>
        </p:nvSpPr>
        <p:spPr>
          <a:xfrm>
            <a:off x="476368" y="452941"/>
            <a:ext cx="8184306" cy="5929198"/>
          </a:xfrm>
          <a:prstGeom prst="roundRect">
            <a:avLst>
              <a:gd name="adj" fmla="val 260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778BC72-C0F1-46DF-9472-7EB47C2D17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95282"/>
            <a:ext cx="1692403" cy="5267436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107A610-99CD-4E8F-AC17-776888CAF57E}"/>
              </a:ext>
            </a:extLst>
          </p:cNvPr>
          <p:cNvSpPr/>
          <p:nvPr/>
        </p:nvSpPr>
        <p:spPr>
          <a:xfrm>
            <a:off x="684213" y="5157192"/>
            <a:ext cx="7775575" cy="101977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Sam was excited. it was the time of year that school held auditions for the school talent contest. She had been practising earlier than ever this time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BEB6AE-DE38-42D7-AE45-A02F039A7C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276594"/>
            <a:ext cx="1006111" cy="3096166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478B6FD-3D92-4126-BD9A-437A78AF732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4DFBA01-AC7B-48C4-AC8D-ADC1917976D3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C078E40-FAC8-4D1A-8F89-00708FD84B3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70568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0A98FD-6536-48F5-8055-3991D21D9073}"/>
              </a:ext>
            </a:extLst>
          </p:cNvPr>
          <p:cNvSpPr/>
          <p:nvPr/>
        </p:nvSpPr>
        <p:spPr>
          <a:xfrm>
            <a:off x="476368" y="452941"/>
            <a:ext cx="8184306" cy="5929198"/>
          </a:xfrm>
          <a:prstGeom prst="roundRect">
            <a:avLst>
              <a:gd name="adj" fmla="val 260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CF9C4FB-8200-4D13-BB46-98A1C88316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290" y="1262321"/>
            <a:ext cx="2044988" cy="41488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52FFC5-F30F-47F9-A2DB-D0078525B12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222" y="1148076"/>
            <a:ext cx="3165077" cy="4377337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69B65E6-0A51-4E93-82A2-6EA6E7BF1456}"/>
              </a:ext>
            </a:extLst>
          </p:cNvPr>
          <p:cNvSpPr/>
          <p:nvPr/>
        </p:nvSpPr>
        <p:spPr>
          <a:xfrm>
            <a:off x="684213" y="4437112"/>
            <a:ext cx="7775575" cy="173985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She had been learning to ballet dance with her friend, Gabi. “I love to dance,” she said, as she pirouetted in the living room.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“Careful!” shouted Kit when she nearly bumped into him.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“You get grumpier by the day!” said Sam and she flounced off to her room.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B720DD2-05F9-435E-90B8-D0F8A1966D0E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E434C9B-81E0-40A1-A45C-38FDEC48D9D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9F81337-54D5-4484-818B-4BAC65279E3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2775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0A98FD-6536-48F5-8055-3991D21D9073}"/>
              </a:ext>
            </a:extLst>
          </p:cNvPr>
          <p:cNvSpPr/>
          <p:nvPr/>
        </p:nvSpPr>
        <p:spPr>
          <a:xfrm>
            <a:off x="476368" y="452941"/>
            <a:ext cx="8184306" cy="5929198"/>
          </a:xfrm>
          <a:prstGeom prst="roundRect">
            <a:avLst>
              <a:gd name="adj" fmla="val 260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CA296F-21F5-4667-8DE8-1D282573B6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10"/>
          <a:stretch/>
        </p:blipFill>
        <p:spPr>
          <a:xfrm>
            <a:off x="3329242" y="1548804"/>
            <a:ext cx="2485515" cy="4833336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C5ABAC5-C621-491D-9B60-E2166BDC0AAF}"/>
              </a:ext>
            </a:extLst>
          </p:cNvPr>
          <p:cNvSpPr/>
          <p:nvPr/>
        </p:nvSpPr>
        <p:spPr>
          <a:xfrm>
            <a:off x="684213" y="5373216"/>
            <a:ext cx="7775575" cy="80374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had decided to tell jokes at the talent contest but he had not practised at all. He was feeling really quite grumpy about it.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B021D75-46F1-45A2-86CB-03F4E578ACDA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3BE52C7-3DD1-49D5-BE85-A28DC4F65B40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F67DC47-49F9-430B-864D-AF5E9C11A9F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7372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53419F7D-FD4B-481E-8E74-334711A75723}"/>
              </a:ext>
            </a:extLst>
          </p:cNvPr>
          <p:cNvSpPr/>
          <p:nvPr/>
        </p:nvSpPr>
        <p:spPr>
          <a:xfrm>
            <a:off x="684212" y="692696"/>
            <a:ext cx="7775575" cy="87549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When adding 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–</a:t>
            </a:r>
            <a:r>
              <a:rPr lang="en-GB" sz="2000" b="1" dirty="0" err="1">
                <a:solidFill>
                  <a:schemeClr val="tx1"/>
                </a:solidFill>
                <a:latin typeface="Twinkl" pitchFamily="2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 words ending in 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–y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with a consonant before it, the 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–y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should first be changed to an 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‘</a:t>
            </a:r>
            <a:r>
              <a:rPr lang="en-GB" sz="2000" b="1" dirty="0" err="1">
                <a:solidFill>
                  <a:schemeClr val="tx1"/>
                </a:solidFill>
                <a:latin typeface="Twinkl" pitchFamily="2" charset="0"/>
              </a:rPr>
              <a:t>i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’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. </a:t>
            </a:r>
          </a:p>
        </p:txBody>
      </p:sp>
      <p:sp>
        <p:nvSpPr>
          <p:cNvPr id="11" name="er">
            <a:extLst>
              <a:ext uri="{FF2B5EF4-FFF2-40B4-BE49-F238E27FC236}">
                <a16:creationId xmlns:a16="http://schemas.microsoft.com/office/drawing/2014/main" id="{A3BEDA02-C2EB-4B5A-8519-70D9C822F4C3}"/>
              </a:ext>
            </a:extLst>
          </p:cNvPr>
          <p:cNvSpPr txBox="1"/>
          <p:nvPr/>
        </p:nvSpPr>
        <p:spPr>
          <a:xfrm>
            <a:off x="2095500" y="1988840"/>
            <a:ext cx="4953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happ</a:t>
            </a:r>
            <a:r>
              <a:rPr lang="en-GB" sz="4800" dirty="0">
                <a:solidFill>
                  <a:srgbClr val="FFC000"/>
                </a:solidFill>
                <a:latin typeface="Twinkl" pitchFamily="2" charset="0"/>
              </a:rPr>
              <a:t>i</a:t>
            </a:r>
            <a:r>
              <a:rPr lang="en-GB" sz="4800" dirty="0">
                <a:solidFill>
                  <a:srgbClr val="00B0F0"/>
                </a:solidFill>
                <a:latin typeface="Twinkl" pitchFamily="2" charset="0"/>
              </a:rPr>
              <a:t>er</a:t>
            </a:r>
            <a:r>
              <a:rPr lang="en-GB" sz="4800" dirty="0">
                <a:latin typeface="Twinkl" pitchFamily="2" charset="0"/>
              </a:rPr>
              <a:t>   </a:t>
            </a:r>
            <a:br>
              <a:rPr lang="en-GB" sz="4800" dirty="0">
                <a:latin typeface="Twinkl" pitchFamily="2" charset="0"/>
              </a:rPr>
            </a:br>
            <a:r>
              <a:rPr lang="en-GB" sz="4800" dirty="0">
                <a:latin typeface="Twinkl" pitchFamily="2" charset="0"/>
              </a:rPr>
              <a:t>eas</a:t>
            </a:r>
            <a:r>
              <a:rPr lang="en-GB" sz="4800" dirty="0">
                <a:solidFill>
                  <a:srgbClr val="FFC000"/>
                </a:solidFill>
                <a:latin typeface="Twinkl" pitchFamily="2" charset="0"/>
              </a:rPr>
              <a:t>i</a:t>
            </a:r>
            <a:r>
              <a:rPr lang="en-GB" sz="4800" dirty="0">
                <a:solidFill>
                  <a:srgbClr val="00B0F0"/>
                </a:solidFill>
                <a:latin typeface="Twinkl" pitchFamily="2" charset="0"/>
              </a:rPr>
              <a:t>er</a:t>
            </a:r>
            <a:r>
              <a:rPr lang="en-GB" sz="4800" dirty="0">
                <a:latin typeface="Twinkl" pitchFamily="2" charset="0"/>
              </a:rPr>
              <a:t>     </a:t>
            </a:r>
            <a:br>
              <a:rPr lang="en-GB" sz="4800" dirty="0">
                <a:latin typeface="Twinkl" pitchFamily="2" charset="0"/>
              </a:rPr>
            </a:br>
            <a:r>
              <a:rPr lang="en-GB" sz="4800" dirty="0">
                <a:latin typeface="Twinkl" pitchFamily="2" charset="0"/>
              </a:rPr>
              <a:t>funn</a:t>
            </a:r>
            <a:r>
              <a:rPr lang="en-GB" sz="4800" dirty="0">
                <a:solidFill>
                  <a:srgbClr val="FFC000"/>
                </a:solidFill>
                <a:latin typeface="Twinkl" pitchFamily="2" charset="0"/>
              </a:rPr>
              <a:t>i</a:t>
            </a:r>
            <a:r>
              <a:rPr lang="en-GB" sz="4800" dirty="0">
                <a:solidFill>
                  <a:srgbClr val="00B0F0"/>
                </a:solidFill>
                <a:latin typeface="Twinkl" pitchFamily="2" charset="0"/>
              </a:rPr>
              <a:t>er</a:t>
            </a:r>
          </a:p>
        </p:txBody>
      </p:sp>
      <p:sp>
        <p:nvSpPr>
          <p:cNvPr id="4" name="y">
            <a:extLst>
              <a:ext uri="{FF2B5EF4-FFF2-40B4-BE49-F238E27FC236}">
                <a16:creationId xmlns:a16="http://schemas.microsoft.com/office/drawing/2014/main" id="{1E4A4978-D355-4108-B1FA-0F6C7598D4CD}"/>
              </a:ext>
            </a:extLst>
          </p:cNvPr>
          <p:cNvSpPr txBox="1"/>
          <p:nvPr/>
        </p:nvSpPr>
        <p:spPr>
          <a:xfrm>
            <a:off x="1918789" y="1988840"/>
            <a:ext cx="4953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2" charset="0"/>
              </a:rPr>
              <a:t>happy   </a:t>
            </a:r>
            <a:br>
              <a:rPr lang="en-GB" sz="4800" dirty="0">
                <a:latin typeface="Twinkl" pitchFamily="2" charset="0"/>
              </a:rPr>
            </a:br>
            <a:r>
              <a:rPr lang="en-GB" sz="4800" dirty="0">
                <a:latin typeface="Twinkl" pitchFamily="2" charset="0"/>
              </a:rPr>
              <a:t>easy      </a:t>
            </a:r>
            <a:br>
              <a:rPr lang="en-GB" sz="4800" dirty="0">
                <a:latin typeface="Twinkl" pitchFamily="2" charset="0"/>
              </a:rPr>
            </a:br>
            <a:r>
              <a:rPr lang="en-GB" sz="4800" dirty="0">
                <a:latin typeface="Twinkl" pitchFamily="2" charset="0"/>
              </a:rPr>
              <a:t>funny</a:t>
            </a:r>
          </a:p>
        </p:txBody>
      </p:sp>
      <p:sp>
        <p:nvSpPr>
          <p:cNvPr id="10" name="i">
            <a:extLst>
              <a:ext uri="{FF2B5EF4-FFF2-40B4-BE49-F238E27FC236}">
                <a16:creationId xmlns:a16="http://schemas.microsoft.com/office/drawing/2014/main" id="{103AD4C2-65E1-443B-B5D1-75CB925CEC19}"/>
              </a:ext>
            </a:extLst>
          </p:cNvPr>
          <p:cNvSpPr txBox="1"/>
          <p:nvPr/>
        </p:nvSpPr>
        <p:spPr>
          <a:xfrm>
            <a:off x="1841239" y="1988840"/>
            <a:ext cx="4953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Twinkl" pitchFamily="2" charset="0"/>
              </a:rPr>
              <a:t>happ</a:t>
            </a:r>
            <a:r>
              <a:rPr lang="en-GB" sz="4800" dirty="0" err="1">
                <a:solidFill>
                  <a:srgbClr val="FFC000"/>
                </a:solidFill>
                <a:latin typeface="Twinkl" pitchFamily="2" charset="0"/>
              </a:rPr>
              <a:t>i</a:t>
            </a:r>
            <a:r>
              <a:rPr lang="en-GB" sz="4800" dirty="0">
                <a:latin typeface="Twinkl" pitchFamily="2" charset="0"/>
              </a:rPr>
              <a:t>   </a:t>
            </a:r>
            <a:br>
              <a:rPr lang="en-GB" sz="4800" dirty="0">
                <a:latin typeface="Twinkl" pitchFamily="2" charset="0"/>
              </a:rPr>
            </a:br>
            <a:r>
              <a:rPr lang="en-GB" sz="4800" dirty="0" err="1">
                <a:latin typeface="Twinkl" pitchFamily="2" charset="0"/>
              </a:rPr>
              <a:t>eas</a:t>
            </a:r>
            <a:r>
              <a:rPr lang="en-GB" sz="4800" dirty="0" err="1">
                <a:solidFill>
                  <a:srgbClr val="FFC000"/>
                </a:solidFill>
                <a:latin typeface="Twinkl" pitchFamily="2" charset="0"/>
              </a:rPr>
              <a:t>i</a:t>
            </a:r>
            <a:r>
              <a:rPr lang="en-GB" sz="4800" dirty="0">
                <a:latin typeface="Twinkl" pitchFamily="2" charset="0"/>
              </a:rPr>
              <a:t>      </a:t>
            </a:r>
            <a:br>
              <a:rPr lang="en-GB" sz="4800" dirty="0">
                <a:latin typeface="Twinkl" pitchFamily="2" charset="0"/>
              </a:rPr>
            </a:br>
            <a:r>
              <a:rPr lang="en-GB" sz="4800" dirty="0" err="1">
                <a:latin typeface="Twinkl" pitchFamily="2" charset="0"/>
              </a:rPr>
              <a:t>funn</a:t>
            </a:r>
            <a:r>
              <a:rPr lang="en-GB" sz="4800" dirty="0" err="1">
                <a:solidFill>
                  <a:srgbClr val="FFC000"/>
                </a:solidFill>
                <a:latin typeface="Twinkl" pitchFamily="2" charset="0"/>
              </a:rPr>
              <a:t>i</a:t>
            </a:r>
            <a:endParaRPr lang="en-GB" sz="4800" dirty="0">
              <a:solidFill>
                <a:srgbClr val="FFC000"/>
              </a:solidFill>
              <a:latin typeface="Twinkl" pitchFamily="2" charset="0"/>
            </a:endParaRPr>
          </a:p>
        </p:txBody>
      </p:sp>
      <p:grpSp>
        <p:nvGrpSpPr>
          <p:cNvPr id="12" name="Kit's teachings">
            <a:extLst>
              <a:ext uri="{FF2B5EF4-FFF2-40B4-BE49-F238E27FC236}">
                <a16:creationId xmlns:a16="http://schemas.microsoft.com/office/drawing/2014/main" id="{78765FEA-E619-4459-8D51-665F9B435AF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3" name="Rectangle: Rounded Corners 9">
              <a:extLst>
                <a:ext uri="{FF2B5EF4-FFF2-40B4-BE49-F238E27FC236}">
                  <a16:creationId xmlns:a16="http://schemas.microsoft.com/office/drawing/2014/main" id="{C942B48F-CAD7-4F84-9BD8-6A49F8F4C0AF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6DB16E4A-5408-4E6C-9553-CB23873F9A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  <p:sp>
        <p:nvSpPr>
          <p:cNvPr id="15" name="Kit's teaching bubble">
            <a:extLst>
              <a:ext uri="{FF2B5EF4-FFF2-40B4-BE49-F238E27FC236}">
                <a16:creationId xmlns:a16="http://schemas.microsoft.com/office/drawing/2014/main" id="{F67DB9C3-5B4A-476B-9B26-16C62A435A37}"/>
              </a:ext>
            </a:extLst>
          </p:cNvPr>
          <p:cNvSpPr/>
          <p:nvPr/>
        </p:nvSpPr>
        <p:spPr>
          <a:xfrm>
            <a:off x="1403648" y="2564904"/>
            <a:ext cx="4463752" cy="2508696"/>
          </a:xfrm>
          <a:prstGeom prst="wedgeRoundRectCallout">
            <a:avLst>
              <a:gd name="adj1" fmla="val -51228"/>
              <a:gd name="adj2" fmla="val 75957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–y is changed to an ‘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’ and –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is added when an adjective has two syllables. The adjective becomes a superlative, giving it a greater meaning or emphasis than the root word. For example, if one person is happier than another, then they are more happy than them. </a:t>
            </a:r>
          </a:p>
        </p:txBody>
      </p:sp>
      <p:sp>
        <p:nvSpPr>
          <p:cNvPr id="16" name="Close bubble">
            <a:extLst>
              <a:ext uri="{FF2B5EF4-FFF2-40B4-BE49-F238E27FC236}">
                <a16:creationId xmlns:a16="http://schemas.microsoft.com/office/drawing/2014/main" id="{F2A257A6-C42A-46C4-B6E8-83C900BD3867}"/>
              </a:ext>
            </a:extLst>
          </p:cNvPr>
          <p:cNvSpPr/>
          <p:nvPr/>
        </p:nvSpPr>
        <p:spPr>
          <a:xfrm>
            <a:off x="5583992" y="2564904"/>
            <a:ext cx="284162" cy="2841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11AB20A-0BC6-4011-9AB5-A20A148F3B6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9F374CD7-E1CC-40C4-9322-7806C01BB00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DF9935A-C29E-4D43-97B3-0DA47A504505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812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1" grpId="0" build="allAtOnce"/>
      <p:bldP spid="10" grpId="0" build="allAtOnce"/>
      <p:bldP spid="15" grpId="0" animBg="1"/>
      <p:bldP spid="15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04F06710-1408-4103-AF35-DEBAE87ED664}"/>
              </a:ext>
            </a:extLst>
          </p:cNvPr>
          <p:cNvSpPr/>
          <p:nvPr/>
        </p:nvSpPr>
        <p:spPr>
          <a:xfrm>
            <a:off x="684212" y="692696"/>
            <a:ext cx="7775575" cy="87549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Sam is tidying up her ballet shoes.</a:t>
            </a:r>
          </a:p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Can you read the words ending in ‘y’ with –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added to them?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2DB3D0-E114-4397-A306-5A4FF937DE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916832"/>
            <a:ext cx="3888432" cy="4120027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8C319831-E6FA-4E07-ABCA-59F15DBCA6D4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F01071D8-657E-4365-B6E2-0FF97B27265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821E209-E3E8-49FA-9753-EC04D558AF0B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8503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B970570-BA71-46D3-9FE8-716767AD8E17}"/>
              </a:ext>
            </a:extLst>
          </p:cNvPr>
          <p:cNvSpPr txBox="1"/>
          <p:nvPr/>
        </p:nvSpPr>
        <p:spPr>
          <a:xfrm>
            <a:off x="3203848" y="2921168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00938F"/>
                </a:solidFill>
              </a:rPr>
              <a:t>happier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2DB3D0-E114-4397-A306-5A4FF937DE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3462">
            <a:off x="2295662" y="1332253"/>
            <a:ext cx="3957767" cy="419349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F77FF1B5-9A15-4562-809F-C36B3343377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DD7DBDC-5DF4-41C8-B05E-5765EF86DE33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7A69CCB-DF96-47BC-B911-4F2F78FFB88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9678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B970570-BA71-46D3-9FE8-716767AD8E17}"/>
              </a:ext>
            </a:extLst>
          </p:cNvPr>
          <p:cNvSpPr txBox="1"/>
          <p:nvPr/>
        </p:nvSpPr>
        <p:spPr>
          <a:xfrm>
            <a:off x="3491880" y="2921168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00938F"/>
                </a:solidFill>
              </a:rPr>
              <a:t>easier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2DB3D0-E114-4397-A306-5A4FF937DE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4054">
            <a:off x="2295662" y="1332253"/>
            <a:ext cx="3957767" cy="419349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DDD34A9-ED5B-42F9-AAC2-44EA59DF79C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4004D5A4-C34C-4E4D-B9E7-6B5EBFADA5D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65E91A5-0B2D-4369-BE9B-489AD5871D6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6407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B970570-BA71-46D3-9FE8-716767AD8E17}"/>
              </a:ext>
            </a:extLst>
          </p:cNvPr>
          <p:cNvSpPr txBox="1"/>
          <p:nvPr/>
        </p:nvSpPr>
        <p:spPr>
          <a:xfrm>
            <a:off x="3347864" y="2921168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00938F"/>
                </a:solidFill>
              </a:rPr>
              <a:t>funnier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2DB3D0-E114-4397-A306-5A4FF937DE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1173">
            <a:off x="2295662" y="1332253"/>
            <a:ext cx="3957767" cy="419349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C8DB2D8-0DA1-4284-A0FD-235E72D7262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ED277DB8-DD9D-44F6-844E-5AC17943170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1F99EFF-2121-448D-90B9-3A87B1A9ADF5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406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B970570-BA71-46D3-9FE8-716767AD8E17}"/>
              </a:ext>
            </a:extLst>
          </p:cNvPr>
          <p:cNvSpPr txBox="1"/>
          <p:nvPr/>
        </p:nvSpPr>
        <p:spPr>
          <a:xfrm>
            <a:off x="3347864" y="2921168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00938F"/>
                </a:solidFill>
              </a:rPr>
              <a:t>luckier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2DB3D0-E114-4397-A306-5A4FF937DE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5553">
            <a:off x="2295662" y="1332253"/>
            <a:ext cx="3957767" cy="4193494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6AA378E6-5912-411E-8DAA-929EFB30956A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38F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54634FB-46FE-4851-9B19-125CC247DA3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9763F6E-8DF3-42C8-AABB-A6DEE2B947D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1051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AF5F8-0DAB-4E12-AAC6-629C75F1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Dancing Sam</a:t>
            </a:r>
          </a:p>
        </p:txBody>
      </p:sp>
      <p:sp>
        <p:nvSpPr>
          <p:cNvPr id="3" name="Rectangle: Rounded Corners 10">
            <a:extLst>
              <a:ext uri="{FF2B5EF4-FFF2-40B4-BE49-F238E27FC236}">
                <a16:creationId xmlns:a16="http://schemas.microsoft.com/office/drawing/2014/main" id="{60D9EAF0-FCD2-4AAA-834B-1BF017AD2DE5}"/>
              </a:ext>
            </a:extLst>
          </p:cNvPr>
          <p:cNvSpPr/>
          <p:nvPr/>
        </p:nvSpPr>
        <p:spPr>
          <a:xfrm>
            <a:off x="684212" y="1473201"/>
            <a:ext cx="7775575" cy="111403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Sam is dancing around. As she dances, the missing words ending in ‘y’ with –</a:t>
            </a:r>
            <a:r>
              <a:rPr lang="en-GB" sz="2000" dirty="0" err="1">
                <a:solidFill>
                  <a:schemeClr val="tx1"/>
                </a:solidFill>
                <a:latin typeface="Twinkl" pitchFamily="2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added to them have swirled around. Help to put them back in the right order so the sentence makes sense.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983ABC-78E2-46AA-9C92-1B2A61478A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19"/>
          <a:stretch/>
        </p:blipFill>
        <p:spPr>
          <a:xfrm>
            <a:off x="3131840" y="2780928"/>
            <a:ext cx="2664296" cy="363394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D3C5E93-7456-467B-AA7F-DD6A1B7689BF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38F"/>
          </a:solidFill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7179B39-5B6F-4DD4-A2E8-C6B9077EBEA5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F73B95E-623E-482F-B6B8-A1185F9AFB95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8914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Show button">
            <a:extLst>
              <a:ext uri="{FF2B5EF4-FFF2-40B4-BE49-F238E27FC236}">
                <a16:creationId xmlns:a16="http://schemas.microsoft.com/office/drawing/2014/main" id="{247A02EB-850C-4A14-9F37-D1DA12761EC2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460628"/>
            <a:ext cx="1498600" cy="666750"/>
            <a:chOff x="6914614" y="5534675"/>
            <a:chExt cx="1499293" cy="666848"/>
          </a:xfrm>
        </p:grpSpPr>
        <p:sp>
          <p:nvSpPr>
            <p:cNvPr id="27" name="Rectangle: Rounded Corners 19">
              <a:extLst>
                <a:ext uri="{FF2B5EF4-FFF2-40B4-BE49-F238E27FC236}">
                  <a16:creationId xmlns:a16="http://schemas.microsoft.com/office/drawing/2014/main" id="{B5B9AEAB-E257-45BC-B942-5945C835FC13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987F75B3-E383-4126-8E3A-36444EFF1C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960702-2A85-4ABC-BEFE-06713D985947}"/>
              </a:ext>
            </a:extLst>
          </p:cNvPr>
          <p:cNvCxnSpPr/>
          <p:nvPr/>
        </p:nvCxnSpPr>
        <p:spPr>
          <a:xfrm>
            <a:off x="1619672" y="3356992"/>
            <a:ext cx="96470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06A51F9-CC47-4BA7-AA11-8F86A8EBE383}"/>
              </a:ext>
            </a:extLst>
          </p:cNvPr>
          <p:cNvGrpSpPr/>
          <p:nvPr/>
        </p:nvGrpSpPr>
        <p:grpSpPr>
          <a:xfrm>
            <a:off x="2498068" y="5204048"/>
            <a:ext cx="4147864" cy="923330"/>
            <a:chOff x="2656384" y="5204048"/>
            <a:chExt cx="4147864" cy="92333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F415939-5B7D-44F6-B556-18946B1AC89A}"/>
                </a:ext>
              </a:extLst>
            </p:cNvPr>
            <p:cNvSpPr txBox="1"/>
            <p:nvPr/>
          </p:nvSpPr>
          <p:spPr>
            <a:xfrm>
              <a:off x="2656384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s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662302E-BF29-4803-945C-48CCC30A730E}"/>
                </a:ext>
              </a:extLst>
            </p:cNvPr>
            <p:cNvSpPr txBox="1"/>
            <p:nvPr/>
          </p:nvSpPr>
          <p:spPr>
            <a:xfrm>
              <a:off x="3298736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067EEE0-59FC-41BC-B7A9-460AF3AE76DD}"/>
                </a:ext>
              </a:extLst>
            </p:cNvPr>
            <p:cNvSpPr txBox="1"/>
            <p:nvPr/>
          </p:nvSpPr>
          <p:spPr>
            <a:xfrm>
              <a:off x="3941088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B44E9F4-2D69-4981-B052-4E638F7265BE}"/>
                </a:ext>
              </a:extLst>
            </p:cNvPr>
            <p:cNvSpPr txBox="1"/>
            <p:nvPr/>
          </p:nvSpPr>
          <p:spPr>
            <a:xfrm>
              <a:off x="4583440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e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7C3DB34-EDF4-4BCC-958B-50DEA3B0CC3D}"/>
                </a:ext>
              </a:extLst>
            </p:cNvPr>
            <p:cNvSpPr txBox="1"/>
            <p:nvPr/>
          </p:nvSpPr>
          <p:spPr>
            <a:xfrm>
              <a:off x="5225792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i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97C8865-BABA-401A-9DB0-E6630634D681}"/>
                </a:ext>
              </a:extLst>
            </p:cNvPr>
            <p:cNvSpPr txBox="1"/>
            <p:nvPr/>
          </p:nvSpPr>
          <p:spPr>
            <a:xfrm>
              <a:off x="5868144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a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0A14533D-3DEA-4B2B-AF73-ED1F313549E8}"/>
              </a:ext>
            </a:extLst>
          </p:cNvPr>
          <p:cNvSpPr txBox="1"/>
          <p:nvPr/>
        </p:nvSpPr>
        <p:spPr>
          <a:xfrm>
            <a:off x="827584" y="2926977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It is easier to dance well if you have practised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B9B6BF-521D-4048-8FAE-17553FDBED12}"/>
              </a:ext>
            </a:extLst>
          </p:cNvPr>
          <p:cNvSpPr txBox="1"/>
          <p:nvPr/>
        </p:nvSpPr>
        <p:spPr>
          <a:xfrm>
            <a:off x="827584" y="2926977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It is	       </a:t>
            </a:r>
            <a:r>
              <a:rPr lang="en-GB" sz="2800" spc="-300" dirty="0"/>
              <a:t> </a:t>
            </a:r>
            <a:r>
              <a:rPr lang="en-GB" sz="2800" dirty="0"/>
              <a:t>to dance well if you have practised.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0827B0-F2BC-44AB-84B4-BE5C98966F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2856" y="1631032"/>
            <a:ext cx="2583505" cy="3573016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48F326EE-B8D8-4B8B-9DA8-5197303F789B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38F"/>
          </a:solidFill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79D41A-DE42-4A01-BADB-DA795374EFD9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FA939BC-2647-4C6A-82AB-8ABA78B1E5FD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449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1535E-17 C 0.01146 0.06157 0.04896 0.10625 0.08663 0.10625 C 0.12431 0.10625 0.15729 0.06157 0.16858 -2.51535E-17 C 0.18455 0.06157 0.21615 0.10625 0.25469 0.10625 C 0.29219 0.10625 0.32535 0.06157 0.33559 -2.51535E-17 C 0.35156 0.06157 0.38455 0.10625 0.42222 0.10625 C 0.46077 0.10625 0.49844 0.06157 0.50868 -2.51535E-17 C 0.51997 0.06157 0.55295 0.10625 0.59618 0.10625 C 0.6283 0.10625 0.66563 0.06157 0.67726 -2.51535E-17 C 0.6882 0.06157 0.72587 0.10625 0.76354 0.10625 C 0.80122 0.10625 0.8342 0.06157 0.84531 -2.51535E-17 C 0.86146 0.06157 0.8934 0.10625 0.93195 0.10625 C 0.96945 0.10625 1.00261 0.06157 1.01858 -2.51535E-17 C 1.02882 0.06157 1.06181 0.10625 1.09948 0.10625 C 1.13802 0.10625 1.1757 0.06157 1.18594 -2.51535E-17 C 1.19705 0.06157 1.23004 0.10625 1.27344 0.10625 C 1.31094 0.10625 1.34306 0.06157 1.35452 -2.51535E-17 " pathEditMode="relative" rAng="0" ptsTypes="AAAAAA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26" y="53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Show button">
            <a:extLst>
              <a:ext uri="{FF2B5EF4-FFF2-40B4-BE49-F238E27FC236}">
                <a16:creationId xmlns:a16="http://schemas.microsoft.com/office/drawing/2014/main" id="{4FA03018-F3EC-4E71-BC8E-6F0C2DFF3455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460628"/>
            <a:ext cx="1498600" cy="666750"/>
            <a:chOff x="6914614" y="5534675"/>
            <a:chExt cx="1499293" cy="666848"/>
          </a:xfrm>
        </p:grpSpPr>
        <p:sp>
          <p:nvSpPr>
            <p:cNvPr id="46" name="Rectangle: Rounded Corners 19">
              <a:extLst>
                <a:ext uri="{FF2B5EF4-FFF2-40B4-BE49-F238E27FC236}">
                  <a16:creationId xmlns:a16="http://schemas.microsoft.com/office/drawing/2014/main" id="{02004A01-C0C8-4364-9830-328A42604E50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79A3C218-75D9-400C-A284-27989557EF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960702-2A85-4ABC-BEFE-06713D985947}"/>
              </a:ext>
            </a:extLst>
          </p:cNvPr>
          <p:cNvCxnSpPr>
            <a:cxnSpLocks/>
          </p:cNvCxnSpPr>
          <p:nvPr/>
        </p:nvCxnSpPr>
        <p:spPr>
          <a:xfrm>
            <a:off x="1842393" y="3361920"/>
            <a:ext cx="108011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0A14533D-3DEA-4B2B-AF73-ED1F313549E8}"/>
              </a:ext>
            </a:extLst>
          </p:cNvPr>
          <p:cNvSpPr txBox="1"/>
          <p:nvPr/>
        </p:nvSpPr>
        <p:spPr>
          <a:xfrm flipH="1">
            <a:off x="834279" y="2926977"/>
            <a:ext cx="8604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Kit is           </a:t>
            </a:r>
            <a:r>
              <a:rPr lang="en-GB" sz="2800" spc="-300" dirty="0"/>
              <a:t> </a:t>
            </a:r>
            <a:r>
              <a:rPr lang="en-GB" sz="2800" dirty="0"/>
              <a:t>when he wears his special shorts.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8B01F10-F7DA-44B5-B27C-0E5F55F52DF1}"/>
              </a:ext>
            </a:extLst>
          </p:cNvPr>
          <p:cNvSpPr txBox="1"/>
          <p:nvPr/>
        </p:nvSpPr>
        <p:spPr>
          <a:xfrm flipH="1">
            <a:off x="834278" y="2926977"/>
            <a:ext cx="8604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Kit is luckier when he wears his special shorts.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0827B0-F2BC-44AB-84B4-BE5C98966F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2856" y="1631032"/>
            <a:ext cx="2583505" cy="3573016"/>
          </a:xfrm>
          <a:prstGeom prst="rect">
            <a:avLst/>
          </a:prstGeom>
        </p:spPr>
      </p:pic>
      <p:grpSp>
        <p:nvGrpSpPr>
          <p:cNvPr id="33" name="Group 32">
            <a:extLst>
              <a:ext uri="{FF2B5EF4-FFF2-40B4-BE49-F238E27FC236}">
                <a16:creationId xmlns:a16="http://schemas.microsoft.com/office/drawing/2014/main" id="{086639E8-AF3A-4B82-ACB5-8895BF1F31E3}"/>
              </a:ext>
            </a:extLst>
          </p:cNvPr>
          <p:cNvGrpSpPr/>
          <p:nvPr/>
        </p:nvGrpSpPr>
        <p:grpSpPr>
          <a:xfrm>
            <a:off x="2176892" y="5204048"/>
            <a:ext cx="4790216" cy="923330"/>
            <a:chOff x="2474680" y="5204048"/>
            <a:chExt cx="4790216" cy="923330"/>
          </a:xfrm>
        </p:grpSpPr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50F94B4F-0300-45CB-B075-59E1C426574C}"/>
                </a:ext>
              </a:extLst>
            </p:cNvPr>
            <p:cNvGrpSpPr/>
            <p:nvPr/>
          </p:nvGrpSpPr>
          <p:grpSpPr>
            <a:xfrm>
              <a:off x="2474680" y="5204048"/>
              <a:ext cx="4147864" cy="923330"/>
              <a:chOff x="2474680" y="5204048"/>
              <a:chExt cx="4147864" cy="923330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B3044BE-9C40-4323-A427-24A807AC62BE}"/>
                  </a:ext>
                </a:extLst>
              </p:cNvPr>
              <p:cNvSpPr txBox="1"/>
              <p:nvPr/>
            </p:nvSpPr>
            <p:spPr>
              <a:xfrm>
                <a:off x="2474680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u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989CEE6E-D19B-4273-8265-4501333B93A0}"/>
                  </a:ext>
                </a:extLst>
              </p:cNvPr>
              <p:cNvSpPr txBox="1"/>
              <p:nvPr/>
            </p:nvSpPr>
            <p:spPr>
              <a:xfrm>
                <a:off x="3117032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r</a:t>
                </a: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AF0D8860-FCA5-466D-8412-04CDCBD70BE0}"/>
                  </a:ext>
                </a:extLst>
              </p:cNvPr>
              <p:cNvSpPr txBox="1"/>
              <p:nvPr/>
            </p:nvSpPr>
            <p:spPr>
              <a:xfrm>
                <a:off x="3759384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i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5A685018-D315-4AA2-A2DE-BC879E6A5461}"/>
                  </a:ext>
                </a:extLst>
              </p:cNvPr>
              <p:cNvSpPr txBox="1"/>
              <p:nvPr/>
            </p:nvSpPr>
            <p:spPr>
              <a:xfrm>
                <a:off x="4401736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l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E3F80544-D4A6-4F75-A4A5-4C47E4D38E8C}"/>
                  </a:ext>
                </a:extLst>
              </p:cNvPr>
              <p:cNvSpPr txBox="1"/>
              <p:nvPr/>
            </p:nvSpPr>
            <p:spPr>
              <a:xfrm>
                <a:off x="5044088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k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3147D6E2-AD38-4AC7-A928-7D9AE106F3E3}"/>
                  </a:ext>
                </a:extLst>
              </p:cNvPr>
              <p:cNvSpPr txBox="1"/>
              <p:nvPr/>
            </p:nvSpPr>
            <p:spPr>
              <a:xfrm>
                <a:off x="5686440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e</a:t>
                </a:r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E0ECF71-5711-43FC-9E2D-78A9CFE0C463}"/>
                </a:ext>
              </a:extLst>
            </p:cNvPr>
            <p:cNvSpPr txBox="1"/>
            <p:nvPr/>
          </p:nvSpPr>
          <p:spPr>
            <a:xfrm>
              <a:off x="6328792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u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12190B3-D3A8-4508-BB8A-5898CDF98036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38F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6F12C3C-551A-42EA-8657-BB6DC1F73607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2D8BA3A-84DE-48E7-906B-E09500DE6CB1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861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1535E-17 C 0.01146 0.06157 0.04896 0.10625 0.08663 0.10625 C 0.12431 0.10625 0.15729 0.06157 0.16858 -2.51535E-17 C 0.18455 0.06157 0.21615 0.10625 0.25469 0.10625 C 0.29219 0.10625 0.32535 0.06157 0.33559 -2.51535E-17 C 0.35156 0.06157 0.38455 0.10625 0.42222 0.10625 C 0.46077 0.10625 0.49844 0.06157 0.50868 -2.51535E-17 C 0.51997 0.06157 0.55295 0.10625 0.59618 0.10625 C 0.6283 0.10625 0.66563 0.06157 0.67726 -2.51535E-17 C 0.6882 0.06157 0.72587 0.10625 0.76354 0.10625 C 0.80122 0.10625 0.8342 0.06157 0.84531 -2.51535E-17 C 0.86146 0.06157 0.8934 0.10625 0.93195 0.10625 C 0.96945 0.10625 1.00261 0.06157 1.01858 -2.51535E-17 C 1.02882 0.06157 1.06181 0.10625 1.09948 0.10625 C 1.13802 0.10625 1.1757 0.06157 1.18594 -2.51535E-17 C 1.19705 0.06157 1.23004 0.10625 1.27344 0.10625 C 1.31094 0.10625 1.34306 0.06157 1.35452 -2.51535E-17 " pathEditMode="relative" rAng="0" ptsTypes="AAAAAA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26" y="53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2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Show button">
            <a:extLst>
              <a:ext uri="{FF2B5EF4-FFF2-40B4-BE49-F238E27FC236}">
                <a16:creationId xmlns:a16="http://schemas.microsoft.com/office/drawing/2014/main" id="{8A0AAC99-1080-4AF4-9853-0229CC7FE5FD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460628"/>
            <a:ext cx="1498600" cy="666750"/>
            <a:chOff x="6914614" y="5534675"/>
            <a:chExt cx="1499293" cy="666848"/>
          </a:xfrm>
        </p:grpSpPr>
        <p:sp>
          <p:nvSpPr>
            <p:cNvPr id="37" name="Rectangle: Rounded Corners 19">
              <a:extLst>
                <a:ext uri="{FF2B5EF4-FFF2-40B4-BE49-F238E27FC236}">
                  <a16:creationId xmlns:a16="http://schemas.microsoft.com/office/drawing/2014/main" id="{A7F25FBC-2F55-42FF-8237-973CBFDF9D72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BFBBCFF9-E057-465C-AD0A-28A06944DC6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38B01F10-F7DA-44B5-B27C-0E5F55F52DF1}"/>
              </a:ext>
            </a:extLst>
          </p:cNvPr>
          <p:cNvSpPr txBox="1"/>
          <p:nvPr/>
        </p:nvSpPr>
        <p:spPr>
          <a:xfrm flipH="1">
            <a:off x="1259632" y="2926977"/>
            <a:ext cx="8604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funnier person made me laugh more.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CE62F11-4654-45E0-830C-E510047BC545}"/>
              </a:ext>
            </a:extLst>
          </p:cNvPr>
          <p:cNvGrpSpPr/>
          <p:nvPr/>
        </p:nvGrpSpPr>
        <p:grpSpPr>
          <a:xfrm>
            <a:off x="2176892" y="5204048"/>
            <a:ext cx="4790216" cy="923330"/>
            <a:chOff x="2474680" y="5204048"/>
            <a:chExt cx="4790216" cy="92333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06A51F9-CC47-4BA7-AA11-8F86A8EBE383}"/>
                </a:ext>
              </a:extLst>
            </p:cNvPr>
            <p:cNvGrpSpPr/>
            <p:nvPr/>
          </p:nvGrpSpPr>
          <p:grpSpPr>
            <a:xfrm>
              <a:off x="2474680" y="5204048"/>
              <a:ext cx="4147864" cy="923330"/>
              <a:chOff x="2474680" y="5204048"/>
              <a:chExt cx="4147864" cy="923330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F415939-5B7D-44F6-B556-18946B1AC89A}"/>
                  </a:ext>
                </a:extLst>
              </p:cNvPr>
              <p:cNvSpPr txBox="1"/>
              <p:nvPr/>
            </p:nvSpPr>
            <p:spPr>
              <a:xfrm>
                <a:off x="2474680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n</a:t>
                </a: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662302E-BF29-4803-945C-48CCC30A730E}"/>
                  </a:ext>
                </a:extLst>
              </p:cNvPr>
              <p:cNvSpPr txBox="1"/>
              <p:nvPr/>
            </p:nvSpPr>
            <p:spPr>
              <a:xfrm>
                <a:off x="3117032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i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067EEE0-59FC-41BC-B7A9-460AF3AE76DD}"/>
                  </a:ext>
                </a:extLst>
              </p:cNvPr>
              <p:cNvSpPr txBox="1"/>
              <p:nvPr/>
            </p:nvSpPr>
            <p:spPr>
              <a:xfrm>
                <a:off x="3759384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u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3B44E9F4-2D69-4981-B052-4E638F7265BE}"/>
                  </a:ext>
                </a:extLst>
              </p:cNvPr>
              <p:cNvSpPr txBox="1"/>
              <p:nvPr/>
            </p:nvSpPr>
            <p:spPr>
              <a:xfrm>
                <a:off x="4401736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n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7C3DB34-EDF4-4BCC-958B-50DEA3B0CC3D}"/>
                  </a:ext>
                </a:extLst>
              </p:cNvPr>
              <p:cNvSpPr txBox="1"/>
              <p:nvPr/>
            </p:nvSpPr>
            <p:spPr>
              <a:xfrm>
                <a:off x="5044088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f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397C8865-BABA-401A-9DB0-E6630634D681}"/>
                  </a:ext>
                </a:extLst>
              </p:cNvPr>
              <p:cNvSpPr txBox="1"/>
              <p:nvPr/>
            </p:nvSpPr>
            <p:spPr>
              <a:xfrm>
                <a:off x="5686440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n</a:t>
                </a: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DCBFD137-911F-4DA6-B45A-48853A5972AF}"/>
                </a:ext>
              </a:extLst>
            </p:cNvPr>
            <p:cNvSpPr txBox="1"/>
            <p:nvPr/>
          </p:nvSpPr>
          <p:spPr>
            <a:xfrm>
              <a:off x="6328792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e</a:t>
              </a:r>
            </a:p>
          </p:txBody>
        </p: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C960702-2A85-4ABC-BEFE-06713D985947}"/>
              </a:ext>
            </a:extLst>
          </p:cNvPr>
          <p:cNvCxnSpPr>
            <a:cxnSpLocks/>
          </p:cNvCxnSpPr>
          <p:nvPr/>
        </p:nvCxnSpPr>
        <p:spPr>
          <a:xfrm>
            <a:off x="2045026" y="3361920"/>
            <a:ext cx="108011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9092F7D-4684-4061-8726-CC51779051D6}"/>
              </a:ext>
            </a:extLst>
          </p:cNvPr>
          <p:cNvSpPr txBox="1"/>
          <p:nvPr/>
        </p:nvSpPr>
        <p:spPr>
          <a:xfrm flipH="1">
            <a:off x="1259632" y="2926977"/>
            <a:ext cx="8604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          </a:t>
            </a:r>
            <a:r>
              <a:rPr lang="en-GB" sz="2800" spc="-300" dirty="0"/>
              <a:t>  </a:t>
            </a:r>
            <a:r>
              <a:rPr lang="en-GB" sz="2800" dirty="0"/>
              <a:t>person made me laugh more.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0827B0-F2BC-44AB-84B4-BE5C98966F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2856" y="1631032"/>
            <a:ext cx="2583505" cy="3573016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8B74F606-78D0-421A-8975-F92A580CC673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38F"/>
          </a:solidFill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966395B1-586E-4122-B478-D6373D12678E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C7F6ABC-CD29-41B1-B771-ABEAD8827902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4086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1535E-17 C 0.01146 0.06157 0.04896 0.10625 0.08663 0.10625 C 0.12431 0.10625 0.15729 0.06157 0.16858 -2.51535E-17 C 0.18455 0.06157 0.21615 0.10625 0.25469 0.10625 C 0.29219 0.10625 0.32535 0.06157 0.33559 -2.51535E-17 C 0.35156 0.06157 0.38455 0.10625 0.42222 0.10625 C 0.46077 0.10625 0.49844 0.06157 0.50868 -2.51535E-17 C 0.51997 0.06157 0.55295 0.10625 0.59618 0.10625 C 0.6283 0.10625 0.66563 0.06157 0.67726 -2.51535E-17 C 0.6882 0.06157 0.72587 0.10625 0.76354 0.10625 C 0.80122 0.10625 0.8342 0.06157 0.84531 -2.51535E-17 C 0.86146 0.06157 0.8934 0.10625 0.93195 0.10625 C 0.96945 0.10625 1.00261 0.06157 1.01858 -2.51535E-17 C 1.02882 0.06157 1.06181 0.10625 1.09948 0.10625 C 1.13802 0.10625 1.1757 0.06157 1.18594 -2.51535E-17 C 1.19705 0.06157 1.23004 0.10625 1.27344 0.10625 C 1.31094 0.10625 1.34306 0.06157 1.35452 -2.51535E-17 " pathEditMode="relative" rAng="0" ptsTypes="AAAAAA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26" y="53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25" grpId="0" build="allAtOnce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Show button">
            <a:extLst>
              <a:ext uri="{FF2B5EF4-FFF2-40B4-BE49-F238E27FC236}">
                <a16:creationId xmlns:a16="http://schemas.microsoft.com/office/drawing/2014/main" id="{17F12188-95E3-4454-987C-78560097C1E5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460628"/>
            <a:ext cx="1498600" cy="666750"/>
            <a:chOff x="6914614" y="5534675"/>
            <a:chExt cx="1499293" cy="666848"/>
          </a:xfrm>
        </p:grpSpPr>
        <p:sp>
          <p:nvSpPr>
            <p:cNvPr id="38" name="Rectangle: Rounded Corners 19">
              <a:extLst>
                <a:ext uri="{FF2B5EF4-FFF2-40B4-BE49-F238E27FC236}">
                  <a16:creationId xmlns:a16="http://schemas.microsoft.com/office/drawing/2014/main" id="{5FA2E505-A92B-4EB2-B506-0DF79C1C1AD9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08DC9752-F853-46C6-830F-C1451E85A2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0A14533D-3DEA-4B2B-AF73-ED1F313549E8}"/>
              </a:ext>
            </a:extLst>
          </p:cNvPr>
          <p:cNvSpPr txBox="1"/>
          <p:nvPr/>
        </p:nvSpPr>
        <p:spPr>
          <a:xfrm flipH="1">
            <a:off x="431540" y="2926977"/>
            <a:ext cx="8280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happier I am, the more I smile!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534106D-EBE4-458D-B6C2-D3FB999880A5}"/>
              </a:ext>
            </a:extLst>
          </p:cNvPr>
          <p:cNvGrpSpPr/>
          <p:nvPr/>
        </p:nvGrpSpPr>
        <p:grpSpPr>
          <a:xfrm>
            <a:off x="2176892" y="5204048"/>
            <a:ext cx="4790216" cy="923330"/>
            <a:chOff x="2474680" y="5204048"/>
            <a:chExt cx="4790216" cy="923330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DABA905B-72CB-4668-80AA-C50697D9EEE3}"/>
                </a:ext>
              </a:extLst>
            </p:cNvPr>
            <p:cNvGrpSpPr/>
            <p:nvPr/>
          </p:nvGrpSpPr>
          <p:grpSpPr>
            <a:xfrm>
              <a:off x="2474680" y="5204048"/>
              <a:ext cx="4147864" cy="923330"/>
              <a:chOff x="2474680" y="5204048"/>
              <a:chExt cx="4147864" cy="923330"/>
            </a:xfrm>
          </p:grpSpPr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EF1CCE8-4549-462F-9230-F8108B145959}"/>
                  </a:ext>
                </a:extLst>
              </p:cNvPr>
              <p:cNvSpPr txBox="1"/>
              <p:nvPr/>
            </p:nvSpPr>
            <p:spPr>
              <a:xfrm>
                <a:off x="2474680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r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561C1C8-56E5-4D3B-8035-2C9620189D62}"/>
                  </a:ext>
                </a:extLst>
              </p:cNvPr>
              <p:cNvSpPr txBox="1"/>
              <p:nvPr/>
            </p:nvSpPr>
            <p:spPr>
              <a:xfrm>
                <a:off x="3117032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p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4DA05BA-12E2-4979-A7CF-ED38808027AE}"/>
                  </a:ext>
                </a:extLst>
              </p:cNvPr>
              <p:cNvSpPr txBox="1"/>
              <p:nvPr/>
            </p:nvSpPr>
            <p:spPr>
              <a:xfrm>
                <a:off x="3759384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p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F3DF7E7-19CB-46BA-801C-4F6125E090BC}"/>
                  </a:ext>
                </a:extLst>
              </p:cNvPr>
              <p:cNvSpPr txBox="1"/>
              <p:nvPr/>
            </p:nvSpPr>
            <p:spPr>
              <a:xfrm>
                <a:off x="4401736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h</a:t>
                </a: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C013A047-864B-4E5C-A42D-E1F384CCE12E}"/>
                  </a:ext>
                </a:extLst>
              </p:cNvPr>
              <p:cNvSpPr txBox="1"/>
              <p:nvPr/>
            </p:nvSpPr>
            <p:spPr>
              <a:xfrm>
                <a:off x="5044088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i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4AFDE5C1-E2B6-43C6-A25B-F417F9FADDA1}"/>
                  </a:ext>
                </a:extLst>
              </p:cNvPr>
              <p:cNvSpPr txBox="1"/>
              <p:nvPr/>
            </p:nvSpPr>
            <p:spPr>
              <a:xfrm>
                <a:off x="5686440" y="5204048"/>
                <a:ext cx="93610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b="1" dirty="0"/>
                  <a:t>a</a:t>
                </a: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1868951-9875-4C77-B913-1811A4CE0F0F}"/>
                </a:ext>
              </a:extLst>
            </p:cNvPr>
            <p:cNvSpPr txBox="1"/>
            <p:nvPr/>
          </p:nvSpPr>
          <p:spPr>
            <a:xfrm>
              <a:off x="6328792" y="5204048"/>
              <a:ext cx="93610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b="1" dirty="0"/>
                <a:t>e</a:t>
              </a: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1EC3C073-567A-4586-BAFC-413612491085}"/>
              </a:ext>
            </a:extLst>
          </p:cNvPr>
          <p:cNvSpPr txBox="1"/>
          <p:nvPr/>
        </p:nvSpPr>
        <p:spPr>
          <a:xfrm flipH="1">
            <a:off x="431539" y="2926977"/>
            <a:ext cx="8280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            I am, the more I smile!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DF4AAA01-C5A9-4BC2-847F-DEE24350D7BC}"/>
              </a:ext>
            </a:extLst>
          </p:cNvPr>
          <p:cNvCxnSpPr>
            <a:cxnSpLocks/>
          </p:cNvCxnSpPr>
          <p:nvPr/>
        </p:nvCxnSpPr>
        <p:spPr>
          <a:xfrm>
            <a:off x="2411760" y="3361920"/>
            <a:ext cx="122413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AA0827B0-F2BC-44AB-84B4-BE5C98966F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32856" y="1631032"/>
            <a:ext cx="2583505" cy="3573016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79067C71-8D9C-4282-94A8-B964EDA6C9DD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38F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3574125E-BE55-49F0-A7BF-6477C17275B0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93D4E8C-488B-4CF3-9B00-9B32C2C62FA0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4151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1535E-17 C 0.01146 0.06157 0.04896 0.10625 0.08663 0.10625 C 0.12431 0.10625 0.15729 0.06157 0.16858 -2.51535E-17 C 0.18455 0.06157 0.21615 0.10625 0.25469 0.10625 C 0.29219 0.10625 0.32535 0.06157 0.33559 -2.51535E-17 C 0.35156 0.06157 0.38455 0.10625 0.42222 0.10625 C 0.46077 0.10625 0.49844 0.06157 0.50868 -2.51535E-17 C 0.51997 0.06157 0.55295 0.10625 0.59618 0.10625 C 0.6283 0.10625 0.66563 0.06157 0.67726 -2.51535E-17 C 0.6882 0.06157 0.72587 0.10625 0.76354 0.10625 C 0.80122 0.10625 0.8342 0.06157 0.84531 -2.51535E-17 C 0.86146 0.06157 0.8934 0.10625 0.93195 0.10625 C 0.96945 0.10625 1.00261 0.06157 1.01858 -2.51535E-17 C 1.02882 0.06157 1.06181 0.10625 1.09948 0.10625 C 1.13802 0.10625 1.1757 0.06157 1.18594 -2.51535E-17 C 1.19705 0.06157 1.23004 0.10625 1.27344 0.10625 C 1.31094 0.10625 1.34306 0.06157 1.35452 -2.51535E-17 " pathEditMode="relative" rAng="0" ptsTypes="AAAAAA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26" y="53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8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8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0A98FD-6536-48F5-8055-3991D21D9073}"/>
              </a:ext>
            </a:extLst>
          </p:cNvPr>
          <p:cNvSpPr/>
          <p:nvPr/>
        </p:nvSpPr>
        <p:spPr>
          <a:xfrm>
            <a:off x="476368" y="452941"/>
            <a:ext cx="8191264" cy="5929198"/>
          </a:xfrm>
          <a:prstGeom prst="roundRect">
            <a:avLst>
              <a:gd name="adj" fmla="val 260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5067301-251D-40FE-BD7E-31DCE8F1DA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772816"/>
            <a:ext cx="1364035" cy="371758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A390C1F-73AE-4145-9891-707C3A49F6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630" y="882437"/>
            <a:ext cx="2663653" cy="425449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198279C-B0FD-4F95-B7D5-9B98083A398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018" y="1772816"/>
            <a:ext cx="1208042" cy="3717582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3848C03-43B6-473A-80C5-4D3E71DFAC8D}"/>
              </a:ext>
            </a:extLst>
          </p:cNvPr>
          <p:cNvSpPr/>
          <p:nvPr/>
        </p:nvSpPr>
        <p:spPr>
          <a:xfrm>
            <a:off x="684213" y="4797152"/>
            <a:ext cx="7775575" cy="137981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Sam was helping Dad to cook steak for tea when she remembered that she had an interesting letter in her book bag about the talent contest. “Kit! I have a letter from Mr Philips about the talent contest!” she called. Kit reluctantly came to have a look.</a:t>
            </a:r>
          </a:p>
        </p:txBody>
      </p:sp>
      <p:sp>
        <p:nvSpPr>
          <p:cNvPr id="12" name="Close bubble">
            <a:extLst>
              <a:ext uri="{FF2B5EF4-FFF2-40B4-BE49-F238E27FC236}">
                <a16:creationId xmlns:a16="http://schemas.microsoft.com/office/drawing/2014/main" id="{77287060-5802-4D6A-B3D2-91F3AE88807B}"/>
              </a:ext>
            </a:extLst>
          </p:cNvPr>
          <p:cNvSpPr/>
          <p:nvPr/>
        </p:nvSpPr>
        <p:spPr>
          <a:xfrm>
            <a:off x="5366022" y="1560264"/>
            <a:ext cx="284162" cy="2841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5" name="Question Button">
            <a:extLst>
              <a:ext uri="{FF2B5EF4-FFF2-40B4-BE49-F238E27FC236}">
                <a16:creationId xmlns:a16="http://schemas.microsoft.com/office/drawing/2014/main" id="{E1EEE5A5-EA06-49B0-9062-260D978D46E6}"/>
              </a:ext>
            </a:extLst>
          </p:cNvPr>
          <p:cNvGrpSpPr/>
          <p:nvPr/>
        </p:nvGrpSpPr>
        <p:grpSpPr>
          <a:xfrm>
            <a:off x="712943" y="548680"/>
            <a:ext cx="992572" cy="999757"/>
            <a:chOff x="6804248" y="5183475"/>
            <a:chExt cx="992572" cy="999757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C92A334-323B-41A0-B659-1F1C7E90FD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5" t="-1312" r="-2155" b="67812"/>
            <a:stretch/>
          </p:blipFill>
          <p:spPr>
            <a:xfrm>
              <a:off x="6804248" y="5517232"/>
              <a:ext cx="666000" cy="666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38F"/>
              </a:solidFill>
            </a:ln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433A3B3-139F-448B-8788-E12F9E2C430C}"/>
                </a:ext>
              </a:extLst>
            </p:cNvPr>
            <p:cNvSpPr txBox="1"/>
            <p:nvPr/>
          </p:nvSpPr>
          <p:spPr>
            <a:xfrm rot="21025919">
              <a:off x="7277276" y="5183475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rgbClr val="00938F"/>
                  </a:solidFill>
                </a:rPr>
                <a:t>?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34E7CDA-A28F-4E31-9D06-1FBE81ADD9AC}"/>
                </a:ext>
              </a:extLst>
            </p:cNvPr>
            <p:cNvSpPr txBox="1"/>
            <p:nvPr/>
          </p:nvSpPr>
          <p:spPr>
            <a:xfrm rot="815995">
              <a:off x="7436780" y="5327491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rgbClr val="00938F"/>
                  </a:solidFill>
                </a:rPr>
                <a:t>?</a:t>
              </a:r>
            </a:p>
          </p:txBody>
        </p:sp>
      </p:grpSp>
      <p:sp>
        <p:nvSpPr>
          <p:cNvPr id="9" name="Kit's teaching bubble">
            <a:extLst>
              <a:ext uri="{FF2B5EF4-FFF2-40B4-BE49-F238E27FC236}">
                <a16:creationId xmlns:a16="http://schemas.microsoft.com/office/drawing/2014/main" id="{5E247324-E5BF-458C-85FA-0A3F05C75D7F}"/>
              </a:ext>
            </a:extLst>
          </p:cNvPr>
          <p:cNvSpPr/>
          <p:nvPr/>
        </p:nvSpPr>
        <p:spPr>
          <a:xfrm>
            <a:off x="917984" y="1674277"/>
            <a:ext cx="4590119" cy="792088"/>
          </a:xfrm>
          <a:prstGeom prst="wedgeRoundRectCallout">
            <a:avLst>
              <a:gd name="adj1" fmla="val -42878"/>
              <a:gd name="adj2" fmla="val -81895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Why do you think Kit is feeling grumpy?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194B4C2-AF2D-4136-876B-CC8F54A30D79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38F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B8695A73-CD52-4DAB-A577-76EB2A6611E8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4BF3B87-B13D-43FB-8B3E-496C1D88CE64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3510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9" grpId="0" animBg="1"/>
      <p:bldP spid="9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9F6208C-7DEE-4C3F-9CEE-A7D8EDEE6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Text Detectives</a:t>
            </a:r>
          </a:p>
        </p:txBody>
      </p:sp>
      <p:sp>
        <p:nvSpPr>
          <p:cNvPr id="5" name="Rectangle: Rounded Corners 10">
            <a:extLst>
              <a:ext uri="{FF2B5EF4-FFF2-40B4-BE49-F238E27FC236}">
                <a16:creationId xmlns:a16="http://schemas.microsoft.com/office/drawing/2014/main" id="{F42EB6E2-E609-4D4B-B968-762CF2D600FC}"/>
              </a:ext>
            </a:extLst>
          </p:cNvPr>
          <p:cNvSpPr/>
          <p:nvPr/>
        </p:nvSpPr>
        <p:spPr>
          <a:xfrm>
            <a:off x="684212" y="1473201"/>
            <a:ext cx="7775575" cy="80367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Kit and Sam have brought a letter home from school. Can you spot any words ending in ‘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y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’ with 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-</a:t>
            </a:r>
            <a:r>
              <a:rPr lang="en-GB" sz="2000" b="1" dirty="0" err="1">
                <a:solidFill>
                  <a:schemeClr val="tx1"/>
                </a:solidFill>
                <a:latin typeface="Twinkl" pitchFamily="2" charset="0"/>
              </a:rPr>
              <a:t>er</a:t>
            </a:r>
            <a:r>
              <a:rPr lang="en-GB" sz="2000" b="1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added to them?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136D37-B882-4CCD-9B65-5EE77D0A37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25"/>
          <a:stretch/>
        </p:blipFill>
        <p:spPr>
          <a:xfrm>
            <a:off x="3454399" y="2467507"/>
            <a:ext cx="2225671" cy="3947361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72BAF106-67FD-41E8-A696-52DBDF8D6BBE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38F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D2184169-9931-44D1-8B18-4A40357CEBD5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A244F98-A363-4D55-844D-93D7141F5D13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7874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7A1D016C-4C7B-40A7-A8E0-6FB3A94EA559}"/>
              </a:ext>
            </a:extLst>
          </p:cNvPr>
          <p:cNvGrpSpPr/>
          <p:nvPr/>
        </p:nvGrpSpPr>
        <p:grpSpPr>
          <a:xfrm>
            <a:off x="445477" y="427169"/>
            <a:ext cx="8253046" cy="6003662"/>
            <a:chOff x="445477" y="427169"/>
            <a:chExt cx="8253046" cy="600366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F7437CF-5EEB-4FC5-BFFC-536CDB169F0F}"/>
                </a:ext>
              </a:extLst>
            </p:cNvPr>
            <p:cNvGrpSpPr/>
            <p:nvPr/>
          </p:nvGrpSpPr>
          <p:grpSpPr>
            <a:xfrm>
              <a:off x="445477" y="427169"/>
              <a:ext cx="8253046" cy="6003662"/>
              <a:chOff x="445477" y="427169"/>
              <a:chExt cx="8253046" cy="6003662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E10963D0-747A-431E-B7EA-1E8522A4CF4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027" t="33176" r="3146" b="41781"/>
              <a:stretch/>
            </p:blipFill>
            <p:spPr>
              <a:xfrm>
                <a:off x="445477" y="427169"/>
                <a:ext cx="8253046" cy="6003662"/>
              </a:xfrm>
              <a:prstGeom prst="rect">
                <a:avLst/>
              </a:prstGeom>
            </p:spPr>
          </p:pic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D3959740-5CDD-429F-ADE4-3D3049441CB9}"/>
                  </a:ext>
                </a:extLst>
              </p:cNvPr>
              <p:cNvSpPr/>
              <p:nvPr/>
            </p:nvSpPr>
            <p:spPr>
              <a:xfrm>
                <a:off x="2915816" y="1628800"/>
                <a:ext cx="3384376" cy="165618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C274D66A-9033-413C-9B2C-130CF6909E7F}"/>
                  </a:ext>
                </a:extLst>
              </p:cNvPr>
              <p:cNvSpPr/>
              <p:nvPr/>
            </p:nvSpPr>
            <p:spPr>
              <a:xfrm>
                <a:off x="3347864" y="1916832"/>
                <a:ext cx="2376264" cy="172819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 dirty="0"/>
              </a:p>
            </p:txBody>
          </p:sp>
          <p:sp>
            <p:nvSpPr>
              <p:cNvPr id="7" name="Freeform: Shape 6">
                <a:extLst>
                  <a:ext uri="{FF2B5EF4-FFF2-40B4-BE49-F238E27FC236}">
                    <a16:creationId xmlns:a16="http://schemas.microsoft.com/office/drawing/2014/main" id="{DCA1E48C-E851-411B-B56D-81090F95501C}"/>
                  </a:ext>
                </a:extLst>
              </p:cNvPr>
              <p:cNvSpPr/>
              <p:nvPr/>
            </p:nvSpPr>
            <p:spPr>
              <a:xfrm rot="10800000">
                <a:off x="3317181" y="4181337"/>
                <a:ext cx="303333" cy="437874"/>
              </a:xfrm>
              <a:custGeom>
                <a:avLst/>
                <a:gdLst>
                  <a:gd name="connsiteX0" fmla="*/ 68580 w 303333"/>
                  <a:gd name="connsiteY0" fmla="*/ 0 h 365866"/>
                  <a:gd name="connsiteX1" fmla="*/ 22860 w 303333"/>
                  <a:gd name="connsiteY1" fmla="*/ 57150 h 365866"/>
                  <a:gd name="connsiteX2" fmla="*/ 0 w 303333"/>
                  <a:gd name="connsiteY2" fmla="*/ 125730 h 365866"/>
                  <a:gd name="connsiteX3" fmla="*/ 11430 w 303333"/>
                  <a:gd name="connsiteY3" fmla="*/ 251460 h 365866"/>
                  <a:gd name="connsiteX4" fmla="*/ 22860 w 303333"/>
                  <a:gd name="connsiteY4" fmla="*/ 285750 h 365866"/>
                  <a:gd name="connsiteX5" fmla="*/ 57150 w 303333"/>
                  <a:gd name="connsiteY5" fmla="*/ 308610 h 365866"/>
                  <a:gd name="connsiteX6" fmla="*/ 80010 w 303333"/>
                  <a:gd name="connsiteY6" fmla="*/ 354330 h 365866"/>
                  <a:gd name="connsiteX7" fmla="*/ 114300 w 303333"/>
                  <a:gd name="connsiteY7" fmla="*/ 365760 h 365866"/>
                  <a:gd name="connsiteX8" fmla="*/ 251460 w 303333"/>
                  <a:gd name="connsiteY8" fmla="*/ 342900 h 365866"/>
                  <a:gd name="connsiteX9" fmla="*/ 285750 w 303333"/>
                  <a:gd name="connsiteY9" fmla="*/ 114300 h 365866"/>
                  <a:gd name="connsiteX10" fmla="*/ 274320 w 303333"/>
                  <a:gd name="connsiteY10" fmla="*/ 68580 h 365866"/>
                  <a:gd name="connsiteX11" fmla="*/ 171450 w 303333"/>
                  <a:gd name="connsiteY11" fmla="*/ 22860 h 365866"/>
                  <a:gd name="connsiteX12" fmla="*/ 137160 w 303333"/>
                  <a:gd name="connsiteY12" fmla="*/ 11430 h 365866"/>
                  <a:gd name="connsiteX13" fmla="*/ 22860 w 303333"/>
                  <a:gd name="connsiteY13" fmla="*/ 22860 h 365866"/>
                  <a:gd name="connsiteX14" fmla="*/ 45720 w 303333"/>
                  <a:gd name="connsiteY14" fmla="*/ 57150 h 3658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303333" h="365866">
                    <a:moveTo>
                      <a:pt x="68580" y="0"/>
                    </a:moveTo>
                    <a:cubicBezTo>
                      <a:pt x="53340" y="19050"/>
                      <a:pt x="34542" y="35733"/>
                      <a:pt x="22860" y="57150"/>
                    </a:cubicBezTo>
                    <a:cubicBezTo>
                      <a:pt x="11321" y="78304"/>
                      <a:pt x="0" y="125730"/>
                      <a:pt x="0" y="125730"/>
                    </a:cubicBezTo>
                    <a:cubicBezTo>
                      <a:pt x="3810" y="167640"/>
                      <a:pt x="5479" y="209800"/>
                      <a:pt x="11430" y="251460"/>
                    </a:cubicBezTo>
                    <a:cubicBezTo>
                      <a:pt x="13134" y="263387"/>
                      <a:pt x="15334" y="276342"/>
                      <a:pt x="22860" y="285750"/>
                    </a:cubicBezTo>
                    <a:cubicBezTo>
                      <a:pt x="31442" y="296477"/>
                      <a:pt x="45720" y="300990"/>
                      <a:pt x="57150" y="308610"/>
                    </a:cubicBezTo>
                    <a:cubicBezTo>
                      <a:pt x="64770" y="323850"/>
                      <a:pt x="67962" y="342282"/>
                      <a:pt x="80010" y="354330"/>
                    </a:cubicBezTo>
                    <a:cubicBezTo>
                      <a:pt x="88529" y="362849"/>
                      <a:pt x="102278" y="366561"/>
                      <a:pt x="114300" y="365760"/>
                    </a:cubicBezTo>
                    <a:cubicBezTo>
                      <a:pt x="160548" y="362677"/>
                      <a:pt x="205740" y="350520"/>
                      <a:pt x="251460" y="342900"/>
                    </a:cubicBezTo>
                    <a:cubicBezTo>
                      <a:pt x="323568" y="234738"/>
                      <a:pt x="305512" y="292162"/>
                      <a:pt x="285750" y="114300"/>
                    </a:cubicBezTo>
                    <a:cubicBezTo>
                      <a:pt x="284015" y="98687"/>
                      <a:pt x="283034" y="81651"/>
                      <a:pt x="274320" y="68580"/>
                    </a:cubicBezTo>
                    <a:cubicBezTo>
                      <a:pt x="258794" y="45292"/>
                      <a:pt x="184978" y="27369"/>
                      <a:pt x="171450" y="22860"/>
                    </a:cubicBezTo>
                    <a:lnTo>
                      <a:pt x="137160" y="11430"/>
                    </a:lnTo>
                    <a:cubicBezTo>
                      <a:pt x="99060" y="15240"/>
                      <a:pt x="57108" y="5736"/>
                      <a:pt x="22860" y="22860"/>
                    </a:cubicBezTo>
                    <a:cubicBezTo>
                      <a:pt x="10573" y="29003"/>
                      <a:pt x="45720" y="57150"/>
                      <a:pt x="45720" y="5715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3F86715D-8954-48D3-AF37-80AAE15B3570}"/>
                  </a:ext>
                </a:extLst>
              </p:cNvPr>
              <p:cNvSpPr/>
              <p:nvPr/>
            </p:nvSpPr>
            <p:spPr>
              <a:xfrm>
                <a:off x="3419872" y="3717032"/>
                <a:ext cx="2232248" cy="3600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8F34213-B444-4A60-840B-BBA6E11124DA}"/>
                  </a:ext>
                </a:extLst>
              </p:cNvPr>
              <p:cNvSpPr/>
              <p:nvPr/>
            </p:nvSpPr>
            <p:spPr>
              <a:xfrm rot="21125980">
                <a:off x="3434713" y="4000840"/>
                <a:ext cx="2223417" cy="46320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632A17D1-9F0C-4594-98A3-1AFE6306AF0F}"/>
                  </a:ext>
                </a:extLst>
              </p:cNvPr>
              <p:cNvSpPr/>
              <p:nvPr/>
            </p:nvSpPr>
            <p:spPr>
              <a:xfrm>
                <a:off x="3276228" y="4168110"/>
                <a:ext cx="2448272" cy="136815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  <p:sp>
          <p:nvSpPr>
            <p:cNvPr id="25" name="Flowchart: Stored Data 24">
              <a:extLst>
                <a:ext uri="{FF2B5EF4-FFF2-40B4-BE49-F238E27FC236}">
                  <a16:creationId xmlns:a16="http://schemas.microsoft.com/office/drawing/2014/main" id="{037819D2-C2C6-4155-AF40-1E096B7BBD19}"/>
                </a:ext>
              </a:extLst>
            </p:cNvPr>
            <p:cNvSpPr/>
            <p:nvPr/>
          </p:nvSpPr>
          <p:spPr>
            <a:xfrm rot="20574759">
              <a:off x="5536229" y="4037308"/>
              <a:ext cx="239374" cy="315124"/>
            </a:xfrm>
            <a:prstGeom prst="flowChartOnlineStorage">
              <a:avLst/>
            </a:prstGeom>
            <a:solidFill>
              <a:srgbClr val="9B9A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Flowchart: Multidocument 28">
              <a:extLst>
                <a:ext uri="{FF2B5EF4-FFF2-40B4-BE49-F238E27FC236}">
                  <a16:creationId xmlns:a16="http://schemas.microsoft.com/office/drawing/2014/main" id="{785B814C-1873-42CD-9CB8-6D29E07CBB1F}"/>
                </a:ext>
              </a:extLst>
            </p:cNvPr>
            <p:cNvSpPr/>
            <p:nvPr/>
          </p:nvSpPr>
          <p:spPr>
            <a:xfrm rot="16911991">
              <a:off x="5117739" y="3811233"/>
              <a:ext cx="576064" cy="659426"/>
            </a:xfrm>
            <a:prstGeom prst="flowChartMultidocumen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85E9EFC7-8891-4722-A799-1655A1187757}"/>
              </a:ext>
            </a:extLst>
          </p:cNvPr>
          <p:cNvSpPr txBox="1"/>
          <p:nvPr/>
        </p:nvSpPr>
        <p:spPr>
          <a:xfrm>
            <a:off x="3226171" y="1297317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School Talent Contest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34A1D3-77BF-46E8-BC6E-263A0FBE6A68}"/>
              </a:ext>
            </a:extLst>
          </p:cNvPr>
          <p:cNvSpPr txBox="1"/>
          <p:nvPr/>
        </p:nvSpPr>
        <p:spPr>
          <a:xfrm>
            <a:off x="2555776" y="1851615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Do you find something easier than others?</a:t>
            </a:r>
          </a:p>
          <a:p>
            <a:r>
              <a:rPr lang="en-GB" sz="1600" dirty="0"/>
              <a:t>Perhaps you are funnier than most?</a:t>
            </a:r>
          </a:p>
          <a:p>
            <a:r>
              <a:rPr lang="en-GB" sz="1600" dirty="0"/>
              <a:t>Or just luckier than the average person!</a:t>
            </a:r>
          </a:p>
          <a:p>
            <a:r>
              <a:rPr lang="en-GB" sz="1600" dirty="0"/>
              <a:t>Make Mr Philips happier than ever by performing in the school talent contest!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7C89106-7EFF-46F1-88C6-E40AB5A52500}"/>
              </a:ext>
            </a:extLst>
          </p:cNvPr>
          <p:cNvSpPr txBox="1"/>
          <p:nvPr/>
        </p:nvSpPr>
        <p:spPr>
          <a:xfrm>
            <a:off x="2555776" y="1851558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Do you find something </a:t>
            </a:r>
            <a:r>
              <a:rPr lang="en-GB" sz="1600" dirty="0">
                <a:solidFill>
                  <a:srgbClr val="C00000"/>
                </a:solidFill>
              </a:rPr>
              <a:t>easier</a:t>
            </a:r>
            <a:r>
              <a:rPr lang="en-GB" sz="1600" dirty="0"/>
              <a:t> than others?</a:t>
            </a:r>
          </a:p>
          <a:p>
            <a:r>
              <a:rPr lang="en-GB" sz="1600" dirty="0"/>
              <a:t>Perhaps you are </a:t>
            </a:r>
            <a:r>
              <a:rPr lang="en-GB" sz="1600" dirty="0">
                <a:solidFill>
                  <a:srgbClr val="C00000"/>
                </a:solidFill>
              </a:rPr>
              <a:t>funnier</a:t>
            </a:r>
            <a:r>
              <a:rPr lang="en-GB" sz="1600" dirty="0"/>
              <a:t> than most?</a:t>
            </a:r>
          </a:p>
          <a:p>
            <a:r>
              <a:rPr lang="en-GB" sz="1600" dirty="0"/>
              <a:t>Or just </a:t>
            </a:r>
            <a:r>
              <a:rPr lang="en-GB" sz="1600" dirty="0">
                <a:solidFill>
                  <a:srgbClr val="C00000"/>
                </a:solidFill>
              </a:rPr>
              <a:t>luckier</a:t>
            </a:r>
            <a:r>
              <a:rPr lang="en-GB" sz="1600" dirty="0"/>
              <a:t> than the average person!</a:t>
            </a:r>
          </a:p>
          <a:p>
            <a:r>
              <a:rPr lang="en-GB" sz="1600" dirty="0"/>
              <a:t>Make Mr Philips </a:t>
            </a:r>
            <a:r>
              <a:rPr lang="en-GB" sz="1600" dirty="0">
                <a:solidFill>
                  <a:srgbClr val="C00000"/>
                </a:solidFill>
              </a:rPr>
              <a:t>happier</a:t>
            </a:r>
            <a:r>
              <a:rPr lang="en-GB" sz="1600" dirty="0"/>
              <a:t> than ever by performing in the school talent contest! </a:t>
            </a:r>
          </a:p>
        </p:txBody>
      </p:sp>
      <p:grpSp>
        <p:nvGrpSpPr>
          <p:cNvPr id="20" name="Show button">
            <a:extLst>
              <a:ext uri="{FF2B5EF4-FFF2-40B4-BE49-F238E27FC236}">
                <a16:creationId xmlns:a16="http://schemas.microsoft.com/office/drawing/2014/main" id="{46AD7E72-EB18-468B-A4ED-FE2FFAF98B4F}"/>
              </a:ext>
            </a:extLst>
          </p:cNvPr>
          <p:cNvGrpSpPr>
            <a:grpSpLocks/>
          </p:cNvGrpSpPr>
          <p:nvPr/>
        </p:nvGrpSpPr>
        <p:grpSpPr bwMode="auto">
          <a:xfrm>
            <a:off x="6948264" y="5558148"/>
            <a:ext cx="1498600" cy="666750"/>
            <a:chOff x="6914614" y="5534675"/>
            <a:chExt cx="1499293" cy="666848"/>
          </a:xfrm>
        </p:grpSpPr>
        <p:sp>
          <p:nvSpPr>
            <p:cNvPr id="21" name="Rectangle: Rounded Corners 19">
              <a:extLst>
                <a:ext uri="{FF2B5EF4-FFF2-40B4-BE49-F238E27FC236}">
                  <a16:creationId xmlns:a16="http://schemas.microsoft.com/office/drawing/2014/main" id="{B23120EF-B779-4187-982E-F3CDAEEA5705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1D87365-6EE5-4341-97B9-98EA4F4635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6"/>
              </a:solidFill>
            </a:ln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6328714-FD8B-4F1C-8D84-19FAF0D15C95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38F"/>
          </a:solidFill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6B2A00C0-F157-49AF-BA27-A9717A812922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ED2A61-650C-4E24-ADFC-FDB2D0A165F3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38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9" grpId="0"/>
      <p:bldP spid="1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0A98FD-6536-48F5-8055-3991D21D9073}"/>
              </a:ext>
            </a:extLst>
          </p:cNvPr>
          <p:cNvSpPr/>
          <p:nvPr/>
        </p:nvSpPr>
        <p:spPr>
          <a:xfrm>
            <a:off x="476368" y="452941"/>
            <a:ext cx="8191264" cy="5929198"/>
          </a:xfrm>
          <a:prstGeom prst="roundRect">
            <a:avLst>
              <a:gd name="adj" fmla="val 2607"/>
            </a:avLst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7A63AC0-047E-4018-98A7-5EF8C4209C49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38F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2B27BD4-80F2-456F-92D1-F1F1E1988BD0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899E835-A2A9-469A-92B5-68793061769D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B7071C8B-3919-4999-A1DD-03229F5FC5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620" y="1700808"/>
            <a:ext cx="1361545" cy="40770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3115F08-F3B5-4180-969A-1AB74308E2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627" y="681567"/>
            <a:ext cx="1910139" cy="530956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F4D4FC2-FDF2-41B8-BFAF-24D835418E67}"/>
              </a:ext>
            </a:extLst>
          </p:cNvPr>
          <p:cNvSpPr/>
          <p:nvPr/>
        </p:nvSpPr>
        <p:spPr>
          <a:xfrm>
            <a:off x="684213" y="5085184"/>
            <a:ext cx="7775575" cy="10917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“I’m definitely going to perform! I can’t wait!” said Sam.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“Hmm,” said Kit as he grumpily stomped upstairs to his bedroom. Sam looked at Dad and shrugged her shoulders. </a:t>
            </a:r>
          </a:p>
        </p:txBody>
      </p:sp>
      <p:grpSp>
        <p:nvGrpSpPr>
          <p:cNvPr id="5" name="Question Button">
            <a:extLst>
              <a:ext uri="{FF2B5EF4-FFF2-40B4-BE49-F238E27FC236}">
                <a16:creationId xmlns:a16="http://schemas.microsoft.com/office/drawing/2014/main" id="{9D3FDEA7-A88A-4A01-911F-FF3374EA85C8}"/>
              </a:ext>
            </a:extLst>
          </p:cNvPr>
          <p:cNvGrpSpPr/>
          <p:nvPr/>
        </p:nvGrpSpPr>
        <p:grpSpPr>
          <a:xfrm>
            <a:off x="712943" y="548680"/>
            <a:ext cx="992572" cy="999757"/>
            <a:chOff x="6804248" y="5183475"/>
            <a:chExt cx="992572" cy="999757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EFE6415-37CC-41BD-9C54-8251E7CA85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5" t="-1312" r="-2155" b="67812"/>
            <a:stretch/>
          </p:blipFill>
          <p:spPr>
            <a:xfrm>
              <a:off x="6804248" y="5517232"/>
              <a:ext cx="666000" cy="66600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38F"/>
              </a:solidFill>
            </a:ln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43D228E-C771-4722-9C39-886FE1CEA672}"/>
                </a:ext>
              </a:extLst>
            </p:cNvPr>
            <p:cNvSpPr txBox="1"/>
            <p:nvPr/>
          </p:nvSpPr>
          <p:spPr>
            <a:xfrm rot="21025919">
              <a:off x="7277276" y="5183475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rgbClr val="00938F"/>
                  </a:solidFill>
                </a:rPr>
                <a:t>?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B6D1A54-08D9-46C7-87EF-EA63D8184C5E}"/>
                </a:ext>
              </a:extLst>
            </p:cNvPr>
            <p:cNvSpPr txBox="1"/>
            <p:nvPr/>
          </p:nvSpPr>
          <p:spPr>
            <a:xfrm rot="815995">
              <a:off x="7436780" y="5327491"/>
              <a:ext cx="3600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rgbClr val="00938F"/>
                  </a:solidFill>
                </a:rPr>
                <a:t>?</a:t>
              </a:r>
            </a:p>
          </p:txBody>
        </p:sp>
      </p:grpSp>
      <p:sp>
        <p:nvSpPr>
          <p:cNvPr id="9" name="Kit's teaching bubble">
            <a:extLst>
              <a:ext uri="{FF2B5EF4-FFF2-40B4-BE49-F238E27FC236}">
                <a16:creationId xmlns:a16="http://schemas.microsoft.com/office/drawing/2014/main" id="{48A59C9E-D810-4A94-94E7-742D92621D43}"/>
              </a:ext>
            </a:extLst>
          </p:cNvPr>
          <p:cNvSpPr/>
          <p:nvPr/>
        </p:nvSpPr>
        <p:spPr>
          <a:xfrm>
            <a:off x="917985" y="1674277"/>
            <a:ext cx="3965012" cy="792088"/>
          </a:xfrm>
          <a:prstGeom prst="wedgeRoundRectCallout">
            <a:avLst>
              <a:gd name="adj1" fmla="val -42878"/>
              <a:gd name="adj2" fmla="val -81895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Sam going to do?</a:t>
            </a:r>
          </a:p>
        </p:txBody>
      </p:sp>
      <p:sp>
        <p:nvSpPr>
          <p:cNvPr id="12" name="Close bubble">
            <a:extLst>
              <a:ext uri="{FF2B5EF4-FFF2-40B4-BE49-F238E27FC236}">
                <a16:creationId xmlns:a16="http://schemas.microsoft.com/office/drawing/2014/main" id="{4DCA77EE-5334-4DCD-BF58-8DF93E41F014}"/>
              </a:ext>
            </a:extLst>
          </p:cNvPr>
          <p:cNvSpPr/>
          <p:nvPr/>
        </p:nvSpPr>
        <p:spPr>
          <a:xfrm>
            <a:off x="4740916" y="1560264"/>
            <a:ext cx="284162" cy="2841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45168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2" grpId="0" animBg="1"/>
      <p:bldP spid="1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3547505-F61A-41B1-A6ED-0C4E1AE89D5F}"/>
              </a:ext>
            </a:extLst>
          </p:cNvPr>
          <p:cNvSpPr>
            <a:spLocks/>
          </p:cNvSpPr>
          <p:nvPr/>
        </p:nvSpPr>
        <p:spPr bwMode="auto">
          <a:xfrm>
            <a:off x="1821551" y="1374279"/>
            <a:ext cx="5167524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buNone/>
            </a:pPr>
            <a:r>
              <a:rPr lang="en-GB" sz="3600" dirty="0">
                <a:latin typeface="Twinkl" pitchFamily="50" charset="0"/>
              </a:rPr>
              <a:t>Today, we have learnt</a:t>
            </a:r>
          </a:p>
          <a:p>
            <a:pPr algn="ctr">
              <a:buNone/>
            </a:pPr>
            <a:r>
              <a:rPr lang="en-GB" sz="3600" dirty="0">
                <a:latin typeface="Twinkl" pitchFamily="50" charset="0"/>
              </a:rPr>
              <a:t>to add </a:t>
            </a:r>
            <a:r>
              <a:rPr lang="en-GB" sz="3600" b="1" dirty="0">
                <a:latin typeface="Twinkl" pitchFamily="50" charset="0"/>
              </a:rPr>
              <a:t>–</a:t>
            </a:r>
            <a:r>
              <a:rPr lang="en-GB" sz="3600" b="1" dirty="0" err="1">
                <a:latin typeface="Twinkl" pitchFamily="50" charset="0"/>
              </a:rPr>
              <a:t>er</a:t>
            </a:r>
            <a:r>
              <a:rPr lang="en-GB" sz="3600" b="1" dirty="0">
                <a:latin typeface="Twinkl" pitchFamily="50" charset="0"/>
              </a:rPr>
              <a:t> </a:t>
            </a:r>
            <a:r>
              <a:rPr lang="en-GB" sz="3600" dirty="0">
                <a:latin typeface="Twinkl" pitchFamily="50" charset="0"/>
              </a:rPr>
              <a:t>to words ending in </a:t>
            </a:r>
            <a:r>
              <a:rPr lang="en-GB" sz="3600" b="1" dirty="0">
                <a:latin typeface="Twinkl" pitchFamily="50" charset="0"/>
              </a:rPr>
              <a:t>y</a:t>
            </a:r>
            <a:r>
              <a:rPr lang="en-GB" sz="3600" dirty="0">
                <a:latin typeface="Twinkl" pitchFamily="50" charset="0"/>
              </a:rPr>
              <a:t>.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AA19715A-2EDE-4DBC-940E-0D0B6B9BF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0407" y="1362075"/>
            <a:ext cx="1533148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5C3A31B-E82D-4F38-9486-ED7655ED0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77963"/>
            <a:ext cx="1481137" cy="460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46CF665-921D-4533-8352-853248F8D740}"/>
              </a:ext>
            </a:extLst>
          </p:cNvPr>
          <p:cNvSpPr>
            <a:spLocks/>
          </p:cNvSpPr>
          <p:nvPr/>
        </p:nvSpPr>
        <p:spPr bwMode="auto">
          <a:xfrm>
            <a:off x="1988238" y="4386262"/>
            <a:ext cx="5167524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buNone/>
            </a:pPr>
            <a:r>
              <a:rPr lang="en-GB" sz="2000" dirty="0">
                <a:latin typeface="Twinkl" pitchFamily="50" charset="0"/>
              </a:rPr>
              <a:t>The adventure continues next lesson!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078CD9E-F426-43BD-9100-3B1842076961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38F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90050678-8DB3-421A-9B24-FF481D4568C6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72C9F96-8D5E-45A8-BC70-32C855E97D7C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0063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626</TotalTime>
  <Words>650</Words>
  <Application>Microsoft Office PowerPoint</Application>
  <PresentationFormat>On-screen Show (4:3)</PresentationFormat>
  <Paragraphs>105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Twinkl SemiBold</vt:lpstr>
      <vt:lpstr>Tuffy-TTF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Dancing Sam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Text Detectives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Marcus Hood</dc:creator>
  <cp:lastModifiedBy>JessicaFisk</cp:lastModifiedBy>
  <cp:revision>48</cp:revision>
  <dcterms:created xsi:type="dcterms:W3CDTF">2018-10-22T11:34:52Z</dcterms:created>
  <dcterms:modified xsi:type="dcterms:W3CDTF">2020-12-09T15:07:09Z</dcterms:modified>
</cp:coreProperties>
</file>