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9906000" cx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DC22E45-A466-477A-BD77-AAFD65BED728}">
  <a:tblStyle styleId="{4DC22E45-A466-477A-BD77-AAFD65BED72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" name="Google Shape;89;p13"/>
          <p:cNvGraphicFramePr/>
          <p:nvPr/>
        </p:nvGraphicFramePr>
        <p:xfrm>
          <a:off x="3847382" y="380184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{4DC22E45-A466-477A-BD77-AAFD65BED728}</a:tableStyleId>
              </a:tblPr>
              <a:tblGrid>
                <a:gridCol w="2832325"/>
              </a:tblGrid>
              <a:tr h="186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Food Hygiene/Safety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9064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90" name="Google Shape;90;p1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Trust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1" name="Google Shape;91;p13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{4DC22E45-A466-477A-BD77-AAFD65BED728}</a:tableStyleId>
              </a:tblPr>
              <a:tblGrid>
                <a:gridCol w="2064250"/>
                <a:gridCol w="2210775"/>
                <a:gridCol w="2326200"/>
              </a:tblGrid>
              <a:tr h="279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DT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Food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</a:t>
                      </a:r>
                      <a:r>
                        <a:rPr b="1" lang="en-GB" sz="1350"/>
                        <a:t>5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  <a:tr h="670800">
                <a:tc gridSpan="3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Sandwiches</a:t>
                      </a:r>
                      <a:endParaRPr b="1" sz="135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 Brief</a:t>
                      </a:r>
                      <a:endParaRPr sz="135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Create a sandwich or roll that would form part of a healthy balance diet. Your bread should be home made and your filling should include a range of food groups</a:t>
                      </a:r>
                      <a:endParaRPr sz="135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  <a:tc hMerge="1"/>
              </a:tr>
            </a:tbl>
          </a:graphicData>
        </a:graphic>
      </p:graphicFrame>
      <p:graphicFrame>
        <p:nvGraphicFramePr>
          <p:cNvPr id="92" name="Google Shape;92;p13"/>
          <p:cNvGraphicFramePr/>
          <p:nvPr/>
        </p:nvGraphicFramePr>
        <p:xfrm>
          <a:off x="3856008" y="607521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{4DC22E45-A466-477A-BD77-AAFD65BED728}</a:tableStyleId>
              </a:tblPr>
              <a:tblGrid>
                <a:gridCol w="2823700"/>
              </a:tblGrid>
              <a:tr h="418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/>
                        <a:t>Pictures and Diagrams</a:t>
                      </a:r>
                      <a:endParaRPr b="1" sz="135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8469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3" name="Google Shape;93;p13"/>
          <p:cNvGraphicFramePr/>
          <p:nvPr/>
        </p:nvGraphicFramePr>
        <p:xfrm>
          <a:off x="104368" y="381934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{4DC22E45-A466-477A-BD77-AAFD65BED728}</a:tableStyleId>
              </a:tblPr>
              <a:tblGrid>
                <a:gridCol w="1017075"/>
                <a:gridCol w="2682825"/>
              </a:tblGrid>
              <a:tr h="2809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Key Vocabulary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608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Brief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description of what a new project or product should do and what is needed to produce it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plan to show the look </a:t>
                      </a:r>
                      <a:r>
                        <a:rPr lang="en-GB" sz="1100"/>
                        <a:t>of a meal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before it is made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65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create something by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putting </a:t>
                      </a:r>
                      <a:r>
                        <a:rPr lang="en-GB" sz="1100"/>
                        <a:t>ingredients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together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Evaluate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judge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the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quality of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 product and how well it meets the design brief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Food groups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collection of foods that have similar nutritional properties.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Carbohydrates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food group that gives us energy that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is used 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by the body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Protein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food group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that helps us grow and build muscle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Dairy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food group that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is important for strong teeth and bones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65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Seasonality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Food that you may</a:t>
                      </a: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find during a particular season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Kneading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rgbClr val="202124"/>
                          </a:solidFill>
                          <a:highlight>
                            <a:schemeClr val="lt1"/>
                          </a:highlight>
                        </a:rPr>
                        <a:t>work moistened flour into dough with hands.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37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Assembling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construct, make or build something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4" name="Google Shape;94;p13"/>
          <p:cNvGraphicFramePr/>
          <p:nvPr/>
        </p:nvGraphicFramePr>
        <p:xfrm>
          <a:off x="116494" y="17840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{4DC22E45-A466-477A-BD77-AAFD65BED728}</a:tableStyleId>
              </a:tblPr>
              <a:tblGrid>
                <a:gridCol w="2472525"/>
                <a:gridCol w="2629950"/>
                <a:gridCol w="1460725"/>
              </a:tblGrid>
              <a:tr h="152400">
                <a:tc gridSpan="3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What? Key Skills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 hMerge="1"/>
              </a:tr>
              <a:tr h="2557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Make</a:t>
                      </a:r>
                      <a:endParaRPr b="1" sz="12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/>
                        <a:t>Evaluate</a:t>
                      </a:r>
                      <a:endParaRPr b="1" sz="12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04550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sample different</a:t>
                      </a: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breads and to identify which bread would be best to use for a sandwich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Choose a sandwich filler and discuss taste, food groups, where and how it was sources and if it’s seasonable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of how healthy the sandwich would be (balanced diet)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lang="en-GB" sz="1050"/>
                        <a:t>Awareness</a:t>
                      </a:r>
                      <a:r>
                        <a:rPr lang="en-GB" sz="1050"/>
                        <a:t> and understanding of food hygiene and how to stay safe in the kitchen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lang="en-GB" sz="1050"/>
                        <a:t>To follow a recipe and instructions to make bread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lang="en-GB" sz="1050"/>
                        <a:t>To make a sandwich filling and applying taught chopping techniques </a:t>
                      </a:r>
                      <a:endParaRPr sz="1050"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lang="en-GB" sz="1050"/>
                        <a:t>Assemble sandwich</a:t>
                      </a:r>
                      <a:endParaRPr sz="10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85725" lvl="0" marL="85725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evaluate</a:t>
                      </a: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what part you found tricky, what you learnt and what would you do differently</a:t>
                      </a:r>
                      <a:endParaRPr/>
                    </a:p>
                    <a:p>
                      <a:pPr indent="-85725" lvl="0" marL="85725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Char char="•"/>
                      </a:pPr>
                      <a:r>
                        <a:rPr b="0" lang="en-GB" sz="105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check if your design met the brief</a:t>
                      </a:r>
                      <a:endParaRPr b="0" sz="105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0"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5" name="Google Shape;9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90495" y="6527202"/>
            <a:ext cx="2304781" cy="1626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3"/>
          <p:cNvPicPr preferRelativeResize="0"/>
          <p:nvPr/>
        </p:nvPicPr>
        <p:blipFill rotWithShape="1">
          <a:blip r:embed="rId4">
            <a:alphaModFix/>
          </a:blip>
          <a:srcRect b="4436" l="2906" r="3039" t="7539"/>
          <a:stretch/>
        </p:blipFill>
        <p:spPr>
          <a:xfrm>
            <a:off x="4094429" y="4159746"/>
            <a:ext cx="2300847" cy="1633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0375" y="8365000"/>
            <a:ext cx="924975" cy="79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5373" y="8365523"/>
            <a:ext cx="924975" cy="791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30350" y="8365000"/>
            <a:ext cx="748773" cy="79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