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5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idfield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600" y="103892"/>
            <a:ext cx="341673" cy="28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Midfield 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037352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History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WW1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 1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989446"/>
              </p:ext>
            </p:extLst>
          </p:nvPr>
        </p:nvGraphicFramePr>
        <p:xfrm>
          <a:off x="89964" y="6894985"/>
          <a:ext cx="3166040" cy="26750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604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318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Diagrams and Symbols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361905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525339"/>
              </p:ext>
            </p:extLst>
          </p:nvPr>
        </p:nvGraphicFramePr>
        <p:xfrm>
          <a:off x="3382027" y="3677212"/>
          <a:ext cx="3254786" cy="444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7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62107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51389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Allied Powers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An alliance between a number of countries including Britain, France, Russia, Italy, and Japan.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9605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Balkans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region in Southeast Europe that includes countries such as Bulgaria, Croatia, Greece, and Romania.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Conscript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person who is enlisted into the army whether they want to join or not.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Dreadnought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Dreadnoughts were large and heavily armoured battleships.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Frontline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front line was the point at which the armies of each side met. This is where most of the fighting took place.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Propaganda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Information used and distributed to present one side of an issue.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Treaty of Versailles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Treaty between the Allies and Germany that ended World War I.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739907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55929"/>
              </p:ext>
            </p:extLst>
          </p:nvPr>
        </p:nvGraphicFramePr>
        <p:xfrm>
          <a:off x="100209" y="1164670"/>
          <a:ext cx="3155795" cy="54442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6600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350" b="1" dirty="0" smtClean="0">
                          <a:solidFill>
                            <a:schemeClr val="tx1"/>
                          </a:solidFill>
                        </a:rPr>
                        <a:t>When?</a:t>
                      </a:r>
                      <a:r>
                        <a:rPr lang="en-GB" sz="1350" b="1" baseline="0" dirty="0" smtClean="0">
                          <a:solidFill>
                            <a:schemeClr val="tx1"/>
                          </a:solidFill>
                        </a:rPr>
                        <a:t> (Key Knowledge)</a:t>
                      </a:r>
                      <a:endParaRPr lang="en-GB" sz="13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625704">
                <a:tc rowSpan="2"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June 1914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Archduke Franz Ferdinand of Austria is assassinated by a Serbian terrorist.</a:t>
                      </a:r>
                      <a:endParaRPr lang="en-GB" sz="13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6499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Following a number of threats, Austria-Hungary declares war on Serbia. 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485200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/>
                        <a:t>August 1914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/>
                        <a:t>Germany declares war on Russia in support of Austria-Hungary</a:t>
                      </a:r>
                      <a:r>
                        <a:rPr lang="en-GB" sz="1300" baseline="0" dirty="0" smtClean="0"/>
                        <a:t> before declaring war on France. Following a German invasion of Belgium, Britain declares war on Germany.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886686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/>
                        <a:t>September</a:t>
                      </a:r>
                      <a:r>
                        <a:rPr lang="en-GB" sz="1300" baseline="0" dirty="0" smtClean="0"/>
                        <a:t> 1914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The German army is stopped short of Paris by British</a:t>
                      </a:r>
                      <a:r>
                        <a:rPr lang="en-GB" sz="1300" baseline="0" dirty="0" smtClean="0"/>
                        <a:t> and French soldiers. Trench warfare begins.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625704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/>
                        <a:t>April 1917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America declares war on Germany.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777891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/>
                        <a:t>November</a:t>
                      </a:r>
                      <a:r>
                        <a:rPr lang="en-GB" sz="1300" baseline="0" dirty="0" smtClean="0"/>
                        <a:t> 1918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Armistice agrees that sees Germany admit defeat. Guns fall</a:t>
                      </a:r>
                      <a:r>
                        <a:rPr lang="en-GB" sz="1300" baseline="0" dirty="0" smtClean="0"/>
                        <a:t> silent at 11am.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512097"/>
              </p:ext>
            </p:extLst>
          </p:nvPr>
        </p:nvGraphicFramePr>
        <p:xfrm>
          <a:off x="3382027" y="8232528"/>
          <a:ext cx="3254786" cy="15401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374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31039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5840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7103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Winston Churchill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Prime Minister of the United Kingdom from 1940 to 1945. </a:t>
                      </a:r>
                      <a:endParaRPr lang="en-GB" sz="1100" dirty="0" smtClean="0">
                        <a:latin typeface="+mn-lt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Advocated that the UK adopt a strong stance against Germany.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48094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Woodrow Wilson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President of the United States during the war.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679209"/>
              </p:ext>
            </p:extLst>
          </p:nvPr>
        </p:nvGraphicFramePr>
        <p:xfrm>
          <a:off x="3382027" y="1164670"/>
          <a:ext cx="3254786" cy="24003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478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552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Background Information 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927106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 smtClean="0">
                          <a:effectLst/>
                        </a:rPr>
                        <a:t>World War I began in 1914, after the assassination of Archduke Franz Ferdinand, and lasted until 1918. During the conflict, Germany, Austria-Hungary, Bulgaria and the Ottoman Empire fought against Great Britain, France, Russia, Italy, Romania, Japan and the United States.</a:t>
                      </a:r>
                      <a:r>
                        <a:rPr lang="en-GB" sz="1200" i="1" baseline="0" dirty="0" smtClean="0">
                          <a:effectLst/>
                        </a:rPr>
                        <a:t> </a:t>
                      </a:r>
                      <a:r>
                        <a:rPr lang="en-GB" sz="1200" i="1" dirty="0" smtClean="0">
                          <a:effectLst/>
                        </a:rPr>
                        <a:t>Thanks to new military technologies and the horrors of trench warfare, World War I saw unprecedented levels of carnage and destruction. By the time the war was over, more than 16 million people</a:t>
                      </a:r>
                      <a:r>
                        <a:rPr lang="en-GB" sz="1200" i="1" baseline="0" dirty="0" smtClean="0">
                          <a:effectLst/>
                        </a:rPr>
                        <a:t> (</a:t>
                      </a:r>
                      <a:r>
                        <a:rPr lang="en-GB" sz="1200" i="1" dirty="0" smtClean="0">
                          <a:effectLst/>
                        </a:rPr>
                        <a:t>soldiers and civilians)</a:t>
                      </a:r>
                      <a:r>
                        <a:rPr lang="en-GB" sz="1200" i="1" baseline="0" dirty="0" smtClean="0">
                          <a:effectLst/>
                        </a:rPr>
                        <a:t> </a:t>
                      </a:r>
                      <a:r>
                        <a:rPr lang="en-GB" sz="1200" i="1" dirty="0" smtClean="0">
                          <a:effectLst/>
                        </a:rPr>
                        <a:t>were dead.</a:t>
                      </a:r>
                      <a:endParaRPr lang="en-GB" sz="1200" i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907" t="27083" r="62695" b="36979"/>
          <a:stretch/>
        </p:blipFill>
        <p:spPr>
          <a:xfrm>
            <a:off x="260208" y="7200900"/>
            <a:ext cx="2825552" cy="228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</TotalTime>
  <Words>376</Words>
  <Application>Microsoft Office PowerPoint</Application>
  <PresentationFormat>A4 Paper (210x297 mm)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Mrs Donnelly</cp:lastModifiedBy>
  <cp:revision>23</cp:revision>
  <dcterms:created xsi:type="dcterms:W3CDTF">2019-07-07T18:53:37Z</dcterms:created>
  <dcterms:modified xsi:type="dcterms:W3CDTF">2019-09-10T09:51:04Z</dcterms:modified>
</cp:coreProperties>
</file>