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306" y="7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06/01/2020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06/01/2020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06/01/2020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06/01/2020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06/01/2020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06/01/2020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sciencekids.co.nz/gamesactivities/detectivescience/magnets.html"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smtClean="0"/>
              <a:t>St Mary Cray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391692611"/>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Science Focus</a:t>
                      </a:r>
                      <a:endParaRPr lang="en-GB" b="1" dirty="0"/>
                    </a:p>
                  </a:txBody>
                  <a:tcPr/>
                </a:tc>
                <a:tc>
                  <a:txBody>
                    <a:bodyPr/>
                    <a:lstStyle/>
                    <a:p>
                      <a:pPr algn="ctr"/>
                      <a:r>
                        <a:rPr lang="en-GB" b="1" dirty="0" smtClean="0"/>
                        <a:t>Forces</a:t>
                      </a:r>
                      <a:r>
                        <a:rPr lang="en-GB" b="1" baseline="0" dirty="0" smtClean="0"/>
                        <a:t> and magnets</a:t>
                      </a:r>
                      <a:endParaRPr lang="en-GB" b="1" dirty="0"/>
                    </a:p>
                  </a:txBody>
                  <a:tcPr>
                    <a:solidFill>
                      <a:srgbClr val="FFFF00"/>
                    </a:solidFill>
                  </a:tcPr>
                </a:tc>
                <a:tc>
                  <a:txBody>
                    <a:bodyPr/>
                    <a:lstStyle/>
                    <a:p>
                      <a:pPr algn="ctr"/>
                      <a:r>
                        <a:rPr lang="en-GB" b="1" dirty="0" smtClean="0"/>
                        <a:t>Year</a:t>
                      </a:r>
                      <a:r>
                        <a:rPr lang="en-GB" b="1" baseline="0" dirty="0" smtClean="0"/>
                        <a:t> 3</a:t>
                      </a:r>
                      <a:endParaRPr lang="en-GB" b="1" dirty="0"/>
                    </a:p>
                  </a:txBody>
                  <a:tcPr/>
                </a:tc>
                <a:tc>
                  <a:txBody>
                    <a:bodyPr/>
                    <a:lstStyle/>
                    <a:p>
                      <a:pPr algn="ctr"/>
                      <a:r>
                        <a:rPr lang="en-GB" b="1" dirty="0" smtClean="0"/>
                        <a:t>Spring</a:t>
                      </a:r>
                      <a:r>
                        <a:rPr lang="en-GB" b="1" baseline="0" dirty="0" smtClean="0"/>
                        <a:t> 1</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354547348"/>
              </p:ext>
            </p:extLst>
          </p:nvPr>
        </p:nvGraphicFramePr>
        <p:xfrm>
          <a:off x="3382027" y="7861280"/>
          <a:ext cx="3390248" cy="1949470"/>
        </p:xfrm>
        <a:graphic>
          <a:graphicData uri="http://schemas.openxmlformats.org/drawingml/2006/table">
            <a:tbl>
              <a:tblPr firstRow="1" bandRow="1">
                <a:tableStyleId>{5940675A-B579-460E-94D1-54222C63F5DA}</a:tableStyleId>
              </a:tblPr>
              <a:tblGrid>
                <a:gridCol w="3390248">
                  <a:extLst>
                    <a:ext uri="{9D8B030D-6E8A-4147-A177-3AD203B41FA5}">
                      <a16:colId xmlns:a16="http://schemas.microsoft.com/office/drawing/2014/main" val="754516515"/>
                    </a:ext>
                  </a:extLst>
                </a:gridCol>
              </a:tblGrid>
              <a:tr h="321821">
                <a:tc>
                  <a:txBody>
                    <a:bodyPr/>
                    <a:lstStyle/>
                    <a:p>
                      <a:pPr algn="ctr"/>
                      <a:r>
                        <a:rPr lang="en-GB" b="1" dirty="0" smtClean="0"/>
                        <a:t>Possible experiences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627649">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smtClean="0">
                          <a:solidFill>
                            <a:schemeClr val="tx1"/>
                          </a:solidFill>
                          <a:effectLst/>
                          <a:latin typeface="+mn-lt"/>
                          <a:ea typeface="+mn-ea"/>
                          <a:cs typeface="+mn-cs"/>
                        </a:rPr>
                        <a:t>Challenge the children to make fridge magnets. They could use </a:t>
                      </a:r>
                      <a:r>
                        <a:rPr lang="en-GB" sz="1050" kern="1200" dirty="0" smtClean="0">
                          <a:solidFill>
                            <a:schemeClr val="tx1"/>
                          </a:solidFill>
                          <a:effectLst/>
                          <a:latin typeface="+mn-lt"/>
                          <a:ea typeface="+mn-ea"/>
                          <a:cs typeface="+mn-cs"/>
                        </a:rPr>
                        <a:t>recycled materials, </a:t>
                      </a:r>
                      <a:r>
                        <a:rPr lang="en-GB" sz="1050" kern="1200" dirty="0" smtClean="0">
                          <a:solidFill>
                            <a:schemeClr val="tx1"/>
                          </a:solidFill>
                          <a:effectLst/>
                          <a:latin typeface="+mn-lt"/>
                          <a:ea typeface="+mn-ea"/>
                          <a:cs typeface="+mn-cs"/>
                        </a:rPr>
                        <a:t>decorate them and attach a magnet </a:t>
                      </a:r>
                      <a:r>
                        <a:rPr lang="en-GB" sz="1050" kern="1200" dirty="0" smtClean="0">
                          <a:solidFill>
                            <a:schemeClr val="tx1"/>
                          </a:solidFill>
                          <a:effectLst/>
                          <a:latin typeface="+mn-lt"/>
                          <a:ea typeface="+mn-ea"/>
                          <a:cs typeface="+mn-cs"/>
                        </a:rPr>
                        <a:t>to </a:t>
                      </a:r>
                      <a:r>
                        <a:rPr lang="en-GB" sz="1050" kern="1200" dirty="0" smtClean="0">
                          <a:solidFill>
                            <a:schemeClr val="tx1"/>
                          </a:solidFill>
                          <a:effectLst/>
                          <a:latin typeface="+mn-lt"/>
                          <a:ea typeface="+mn-ea"/>
                          <a:cs typeface="+mn-cs"/>
                        </a:rPr>
                        <a:t>them.</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u="sng" kern="1200" dirty="0" smtClean="0">
                          <a:solidFill>
                            <a:schemeClr val="tx1"/>
                          </a:solidFill>
                          <a:effectLst/>
                          <a:latin typeface="+mn-lt"/>
                          <a:ea typeface="+mn-ea"/>
                          <a:cs typeface="+mn-cs"/>
                          <a:hlinkClick r:id="rId2"/>
                        </a:rPr>
                        <a:t>http</a:t>
                      </a:r>
                      <a:r>
                        <a:rPr lang="en-GB" sz="1050" u="sng" kern="1200" dirty="0" smtClean="0">
                          <a:solidFill>
                            <a:schemeClr val="tx1"/>
                          </a:solidFill>
                          <a:effectLst/>
                          <a:latin typeface="+mn-lt"/>
                          <a:ea typeface="+mn-ea"/>
                          <a:cs typeface="+mn-cs"/>
                          <a:hlinkClick r:id="rId2"/>
                        </a:rPr>
                        <a:t>://www.sciencekids.co.nz/gamesactivities/detectivescience/magnets.html</a:t>
                      </a:r>
                      <a:r>
                        <a:rPr lang="en-GB" sz="1050" u="none" kern="1200" baseline="0" dirty="0" smtClean="0">
                          <a:solidFill>
                            <a:schemeClr val="tx1"/>
                          </a:solidFill>
                          <a:effectLst/>
                          <a:latin typeface="+mn-lt"/>
                          <a:ea typeface="+mn-ea"/>
                          <a:cs typeface="+mn-cs"/>
                        </a:rPr>
                        <a:t> </a:t>
                      </a:r>
                      <a:r>
                        <a:rPr lang="en-GB" sz="1050" kern="1200" dirty="0" smtClean="0">
                          <a:solidFill>
                            <a:schemeClr val="tx1"/>
                          </a:solidFill>
                          <a:effectLst/>
                          <a:latin typeface="+mn-lt"/>
                          <a:ea typeface="+mn-ea"/>
                          <a:cs typeface="+mn-cs"/>
                        </a:rPr>
                        <a:t>This online game will allow the children to apply their knowledge of magnet poles.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50" kern="1200" dirty="0" smtClean="0">
                          <a:solidFill>
                            <a:schemeClr val="tx1"/>
                          </a:solidFill>
                          <a:effectLst/>
                          <a:latin typeface="+mn-lt"/>
                          <a:ea typeface="+mn-ea"/>
                          <a:cs typeface="+mn-cs"/>
                        </a:rPr>
                        <a:t>See which metal</a:t>
                      </a:r>
                      <a:r>
                        <a:rPr lang="en-GB" sz="1050" kern="1200" baseline="0" dirty="0" smtClean="0">
                          <a:solidFill>
                            <a:schemeClr val="tx1"/>
                          </a:solidFill>
                          <a:effectLst/>
                          <a:latin typeface="+mn-lt"/>
                          <a:ea typeface="+mn-ea"/>
                          <a:cs typeface="+mn-cs"/>
                        </a:rPr>
                        <a:t> objects around the house are attracted to a magnet and which ones are </a:t>
                      </a:r>
                      <a:r>
                        <a:rPr lang="en-GB" sz="1050" kern="1200" baseline="0" dirty="0" smtClean="0">
                          <a:solidFill>
                            <a:schemeClr val="tx1"/>
                          </a:solidFill>
                          <a:effectLst/>
                          <a:latin typeface="+mn-lt"/>
                          <a:ea typeface="+mn-ea"/>
                          <a:cs typeface="+mn-cs"/>
                        </a:rPr>
                        <a:t>not – are all magnetic materials shiny?</a:t>
                      </a:r>
                      <a:endParaRPr lang="en-GB" sz="105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244840231"/>
              </p:ext>
            </p:extLst>
          </p:nvPr>
        </p:nvGraphicFramePr>
        <p:xfrm>
          <a:off x="3382027" y="2956902"/>
          <a:ext cx="3319398" cy="4874524"/>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smtClean="0"/>
                        <a:t>What?</a:t>
                      </a:r>
                      <a:r>
                        <a:rPr lang="en-GB" b="1" baseline="0" dirty="0" smtClean="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smtClean="0"/>
                        <a:t>Spelling</a:t>
                      </a:r>
                      <a:endParaRPr lang="en-GB" b="1" dirty="0"/>
                    </a:p>
                  </a:txBody>
                  <a:tcPr>
                    <a:solidFill>
                      <a:schemeClr val="accent6">
                        <a:lumMod val="20000"/>
                        <a:lumOff val="80000"/>
                      </a:schemeClr>
                    </a:solidFill>
                  </a:tcPr>
                </a:tc>
                <a:tc>
                  <a:txBody>
                    <a:bodyPr/>
                    <a:lstStyle/>
                    <a:p>
                      <a:pPr algn="ctr"/>
                      <a:r>
                        <a:rPr lang="en-GB" b="1" dirty="0" smtClean="0"/>
                        <a:t>Definition</a:t>
                      </a:r>
                      <a:endParaRPr lang="en-GB" b="1" dirty="0"/>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100" kern="1200" dirty="0" smtClean="0">
                          <a:solidFill>
                            <a:schemeClr val="tx1"/>
                          </a:solidFill>
                          <a:effectLst/>
                          <a:latin typeface="+mn-lt"/>
                          <a:ea typeface="+mn-ea"/>
                          <a:cs typeface="+mn-cs"/>
                        </a:rPr>
                        <a:t>Bar and horseshoe magnets</a:t>
                      </a:r>
                    </a:p>
                  </a:txBody>
                  <a:tcPr/>
                </a:tc>
                <a:tc>
                  <a:txBody>
                    <a:bodyPr/>
                    <a:lstStyle/>
                    <a:p>
                      <a:pPr algn="l"/>
                      <a:r>
                        <a:rPr lang="en-GB" sz="1100" b="0" i="0" kern="1200" dirty="0" smtClean="0">
                          <a:solidFill>
                            <a:schemeClr val="tx1"/>
                          </a:solidFill>
                          <a:effectLst/>
                          <a:latin typeface="+mn-lt"/>
                          <a:ea typeface="+mn-ea"/>
                          <a:cs typeface="+mn-cs"/>
                        </a:rPr>
                        <a:t>A </a:t>
                      </a:r>
                      <a:r>
                        <a:rPr lang="en-GB" sz="1100" b="1" i="0" kern="1200" dirty="0" smtClean="0">
                          <a:solidFill>
                            <a:schemeClr val="tx1"/>
                          </a:solidFill>
                          <a:effectLst/>
                          <a:latin typeface="+mn-lt"/>
                          <a:ea typeface="+mn-ea"/>
                          <a:cs typeface="+mn-cs"/>
                        </a:rPr>
                        <a:t>magnet</a:t>
                      </a:r>
                      <a:r>
                        <a:rPr lang="en-GB" sz="1100" b="0" i="0" kern="1200" dirty="0" smtClean="0">
                          <a:solidFill>
                            <a:schemeClr val="tx1"/>
                          </a:solidFill>
                          <a:effectLst/>
                          <a:latin typeface="+mn-lt"/>
                          <a:ea typeface="+mn-ea"/>
                          <a:cs typeface="+mn-cs"/>
                        </a:rPr>
                        <a:t> is an object that is made of materials that create a </a:t>
                      </a:r>
                      <a:r>
                        <a:rPr lang="en-GB" sz="1100" b="1" i="0" kern="1200" dirty="0" smtClean="0">
                          <a:solidFill>
                            <a:schemeClr val="tx1"/>
                          </a:solidFill>
                          <a:effectLst/>
                          <a:latin typeface="+mn-lt"/>
                          <a:ea typeface="+mn-ea"/>
                          <a:cs typeface="+mn-cs"/>
                        </a:rPr>
                        <a:t>magnetic</a:t>
                      </a:r>
                      <a:r>
                        <a:rPr lang="en-GB" sz="1100" b="0" i="0" kern="1200" dirty="0" smtClean="0">
                          <a:solidFill>
                            <a:schemeClr val="tx1"/>
                          </a:solidFill>
                          <a:effectLst/>
                          <a:latin typeface="+mn-lt"/>
                          <a:ea typeface="+mn-ea"/>
                          <a:cs typeface="+mn-cs"/>
                        </a:rPr>
                        <a:t> field. </a:t>
                      </a:r>
                      <a:r>
                        <a:rPr lang="en-GB" sz="1100" b="1" i="0" kern="1200" dirty="0" smtClean="0">
                          <a:solidFill>
                            <a:schemeClr val="tx1"/>
                          </a:solidFill>
                          <a:effectLst/>
                          <a:latin typeface="+mn-lt"/>
                          <a:ea typeface="+mn-ea"/>
                          <a:cs typeface="+mn-cs"/>
                        </a:rPr>
                        <a:t>Magnets</a:t>
                      </a:r>
                      <a:r>
                        <a:rPr lang="en-GB" sz="1100" b="0" i="0" kern="1200" dirty="0" smtClean="0">
                          <a:solidFill>
                            <a:schemeClr val="tx1"/>
                          </a:solidFill>
                          <a:effectLst/>
                          <a:latin typeface="+mn-lt"/>
                          <a:ea typeface="+mn-ea"/>
                          <a:cs typeface="+mn-cs"/>
                        </a:rPr>
                        <a:t> have at least one north pole and one south pole.</a:t>
                      </a:r>
                      <a:endParaRPr lang="en-GB" sz="1000" dirty="0"/>
                    </a:p>
                  </a:txBody>
                  <a:tcPr/>
                </a:tc>
                <a:extLst>
                  <a:ext uri="{0D108BD9-81ED-4DB2-BD59-A6C34878D82A}">
                    <a16:rowId xmlns:a16="http://schemas.microsoft.com/office/drawing/2014/main" val="689411962"/>
                  </a:ext>
                </a:extLst>
              </a:tr>
              <a:tr h="341484">
                <a:tc>
                  <a:txBody>
                    <a:bodyPr/>
                    <a:lstStyle/>
                    <a:p>
                      <a:pPr algn="ctr"/>
                      <a:r>
                        <a:rPr lang="en-GB" sz="1200" dirty="0" smtClean="0"/>
                        <a:t>Attract</a:t>
                      </a:r>
                      <a:endParaRPr lang="en-GB" sz="1200" dirty="0"/>
                    </a:p>
                  </a:txBody>
                  <a:tcPr/>
                </a:tc>
                <a:tc>
                  <a:txBody>
                    <a:bodyPr/>
                    <a:lstStyle/>
                    <a:p>
                      <a:pPr algn="l"/>
                      <a:r>
                        <a:rPr lang="en-GB" sz="1100" b="0" i="0" kern="1200" dirty="0" smtClean="0">
                          <a:solidFill>
                            <a:schemeClr val="tx1"/>
                          </a:solidFill>
                          <a:effectLst/>
                          <a:latin typeface="+mn-lt"/>
                          <a:ea typeface="+mn-ea"/>
                          <a:cs typeface="+mn-cs"/>
                        </a:rPr>
                        <a:t>If you put two magnets together with different poles pointing towards one another, the magnets will pull towards each other. We say they attract each other.</a:t>
                      </a:r>
                      <a:endParaRPr lang="en-GB" sz="1000" dirty="0"/>
                    </a:p>
                  </a:txBody>
                  <a:tcPr/>
                </a:tc>
                <a:extLst>
                  <a:ext uri="{0D108BD9-81ED-4DB2-BD59-A6C34878D82A}">
                    <a16:rowId xmlns:a16="http://schemas.microsoft.com/office/drawing/2014/main" val="1769763709"/>
                  </a:ext>
                </a:extLst>
              </a:tr>
              <a:tr h="391255">
                <a:tc>
                  <a:txBody>
                    <a:bodyPr/>
                    <a:lstStyle/>
                    <a:p>
                      <a:pPr algn="ctr"/>
                      <a:r>
                        <a:rPr lang="en-GB" sz="1200" dirty="0" smtClean="0"/>
                        <a:t>Repel</a:t>
                      </a:r>
                      <a:endParaRPr lang="en-GB" sz="1200" dirty="0"/>
                    </a:p>
                  </a:txBody>
                  <a:tcPr/>
                </a:tc>
                <a:tc>
                  <a:txBody>
                    <a:bodyPr/>
                    <a:lstStyle/>
                    <a:p>
                      <a:pPr algn="l"/>
                      <a:r>
                        <a:rPr lang="en-GB" sz="1100" b="0" i="0" kern="1200" dirty="0" smtClean="0">
                          <a:solidFill>
                            <a:schemeClr val="tx1"/>
                          </a:solidFill>
                          <a:effectLst/>
                          <a:latin typeface="+mn-lt"/>
                          <a:ea typeface="+mn-ea"/>
                          <a:cs typeface="+mn-cs"/>
                        </a:rPr>
                        <a:t>If you try to put two magnets together with the same poles pointing towards one another, the magnets will push away from each other. We say they repel each other.</a:t>
                      </a:r>
                      <a:endParaRPr lang="en-GB" sz="1000" dirty="0"/>
                    </a:p>
                  </a:txBody>
                  <a:tcPr/>
                </a:tc>
                <a:extLst>
                  <a:ext uri="{0D108BD9-81ED-4DB2-BD59-A6C34878D82A}">
                    <a16:rowId xmlns:a16="http://schemas.microsoft.com/office/drawing/2014/main" val="1182001177"/>
                  </a:ext>
                </a:extLst>
              </a:tr>
              <a:tr h="391255">
                <a:tc>
                  <a:txBody>
                    <a:bodyPr/>
                    <a:lstStyle/>
                    <a:p>
                      <a:pPr algn="ctr"/>
                      <a:r>
                        <a:rPr lang="en-GB" sz="1200" dirty="0" smtClean="0"/>
                        <a:t>Magnetic field</a:t>
                      </a:r>
                      <a:endParaRPr lang="en-GB" sz="1200" dirty="0"/>
                    </a:p>
                  </a:txBody>
                  <a:tcPr/>
                </a:tc>
                <a:tc>
                  <a:txBody>
                    <a:bodyPr/>
                    <a:lstStyle/>
                    <a:p>
                      <a:pPr algn="l"/>
                      <a:r>
                        <a:rPr lang="en-GB" sz="1100" dirty="0" smtClean="0"/>
                        <a:t>The region of space where magnetism can be</a:t>
                      </a:r>
                      <a:r>
                        <a:rPr lang="en-GB" sz="1100" baseline="0" dirty="0" smtClean="0"/>
                        <a:t> </a:t>
                      </a:r>
                      <a:r>
                        <a:rPr lang="en-GB" sz="1100" baseline="0" dirty="0" smtClean="0"/>
                        <a:t>detected.</a:t>
                      </a:r>
                      <a:endParaRPr lang="en-GB" sz="1100" dirty="0"/>
                    </a:p>
                  </a:txBody>
                  <a:tcPr/>
                </a:tc>
                <a:extLst>
                  <a:ext uri="{0D108BD9-81ED-4DB2-BD59-A6C34878D82A}">
                    <a16:rowId xmlns:a16="http://schemas.microsoft.com/office/drawing/2014/main" val="10005"/>
                  </a:ext>
                </a:extLst>
              </a:tr>
              <a:tr h="391255">
                <a:tc>
                  <a:txBody>
                    <a:bodyPr/>
                    <a:lstStyle/>
                    <a:p>
                      <a:pPr algn="ctr"/>
                      <a:r>
                        <a:rPr lang="en-GB" sz="1200" dirty="0" smtClean="0"/>
                        <a:t>North and </a:t>
                      </a:r>
                      <a:r>
                        <a:rPr lang="en-GB" sz="1200" dirty="0" smtClean="0"/>
                        <a:t>south pole</a:t>
                      </a:r>
                      <a:endParaRPr lang="en-GB" sz="1200" dirty="0"/>
                    </a:p>
                  </a:txBody>
                  <a:tcPr/>
                </a:tc>
                <a:tc>
                  <a:txBody>
                    <a:bodyPr/>
                    <a:lstStyle/>
                    <a:p>
                      <a:pPr algn="l"/>
                      <a:r>
                        <a:rPr lang="en-GB" sz="1100" b="0" i="0" kern="1200" dirty="0" smtClean="0">
                          <a:solidFill>
                            <a:schemeClr val="tx1"/>
                          </a:solidFill>
                          <a:effectLst/>
                          <a:latin typeface="+mn-lt"/>
                          <a:ea typeface="+mn-ea"/>
                          <a:cs typeface="+mn-cs"/>
                        </a:rPr>
                        <a:t>All</a:t>
                      </a:r>
                      <a:r>
                        <a:rPr lang="en-GB" sz="1100" b="0" i="0" kern="1200" baseline="0" dirty="0" smtClean="0">
                          <a:solidFill>
                            <a:schemeClr val="tx1"/>
                          </a:solidFill>
                          <a:effectLst/>
                          <a:latin typeface="+mn-lt"/>
                          <a:ea typeface="+mn-ea"/>
                          <a:cs typeface="+mn-cs"/>
                        </a:rPr>
                        <a:t> m</a:t>
                      </a:r>
                      <a:r>
                        <a:rPr lang="en-GB" sz="1100" b="0" i="0" kern="1200" dirty="0" smtClean="0">
                          <a:solidFill>
                            <a:schemeClr val="tx1"/>
                          </a:solidFill>
                          <a:effectLst/>
                          <a:latin typeface="+mn-lt"/>
                          <a:ea typeface="+mn-ea"/>
                          <a:cs typeface="+mn-cs"/>
                        </a:rPr>
                        <a:t>agnets have a north and a south </a:t>
                      </a:r>
                      <a:r>
                        <a:rPr lang="en-GB" sz="1100" b="0" i="0" kern="1200" dirty="0" smtClean="0">
                          <a:solidFill>
                            <a:schemeClr val="tx1"/>
                          </a:solidFill>
                          <a:effectLst/>
                          <a:latin typeface="+mn-lt"/>
                          <a:ea typeface="+mn-ea"/>
                          <a:cs typeface="+mn-cs"/>
                        </a:rPr>
                        <a:t>pole</a:t>
                      </a:r>
                      <a:r>
                        <a:rPr lang="en-GB" sz="1100" b="0" i="0" kern="1200" baseline="0" dirty="0" smtClean="0">
                          <a:solidFill>
                            <a:schemeClr val="tx1"/>
                          </a:solidFill>
                          <a:effectLst/>
                          <a:latin typeface="+mn-lt"/>
                          <a:ea typeface="+mn-ea"/>
                          <a:cs typeface="+mn-cs"/>
                        </a:rPr>
                        <a:t> </a:t>
                      </a:r>
                      <a:r>
                        <a:rPr lang="en-GB" sz="1100" b="0" i="1" kern="1200" baseline="0" dirty="0" smtClean="0">
                          <a:solidFill>
                            <a:schemeClr val="tx1"/>
                          </a:solidFill>
                          <a:effectLst/>
                          <a:latin typeface="+mn-lt"/>
                          <a:ea typeface="+mn-ea"/>
                          <a:cs typeface="+mn-cs"/>
                        </a:rPr>
                        <a:t>(note: lowercase).</a:t>
                      </a:r>
                      <a:endParaRPr lang="en-GB" sz="1100" i="1" dirty="0"/>
                    </a:p>
                  </a:txBody>
                  <a:tcPr/>
                </a:tc>
                <a:extLst>
                  <a:ext uri="{0D108BD9-81ED-4DB2-BD59-A6C34878D82A}">
                    <a16:rowId xmlns:a16="http://schemas.microsoft.com/office/drawing/2014/main" val="578428922"/>
                  </a:ext>
                </a:extLst>
              </a:tr>
              <a:tr h="391255">
                <a:tc>
                  <a:txBody>
                    <a:bodyPr/>
                    <a:lstStyle/>
                    <a:p>
                      <a:pPr algn="ctr"/>
                      <a:r>
                        <a:rPr lang="en-GB" sz="1200" dirty="0" smtClean="0"/>
                        <a:t>Magnetic</a:t>
                      </a:r>
                    </a:p>
                  </a:txBody>
                  <a:tcPr/>
                </a:tc>
                <a:tc>
                  <a:txBody>
                    <a:bodyPr/>
                    <a:lstStyle/>
                    <a:p>
                      <a:pPr algn="l"/>
                      <a:r>
                        <a:rPr lang="en-GB" sz="1100" dirty="0" smtClean="0"/>
                        <a:t>Something</a:t>
                      </a:r>
                      <a:r>
                        <a:rPr lang="en-GB" sz="1100" baseline="0" dirty="0" smtClean="0"/>
                        <a:t> that attracts </a:t>
                      </a:r>
                      <a:r>
                        <a:rPr lang="en-GB" sz="1100" baseline="0" dirty="0" smtClean="0"/>
                        <a:t>or repels iron, steel or nickel objects.</a:t>
                      </a:r>
                      <a:endParaRPr lang="en-GB" sz="1200" dirty="0"/>
                    </a:p>
                  </a:txBody>
                  <a:tcPr/>
                </a:tc>
                <a:extLst>
                  <a:ext uri="{0D108BD9-81ED-4DB2-BD59-A6C34878D82A}">
                    <a16:rowId xmlns:a16="http://schemas.microsoft.com/office/drawing/2014/main" val="787418437"/>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166977617"/>
              </p:ext>
            </p:extLst>
          </p:nvPr>
        </p:nvGraphicFramePr>
        <p:xfrm>
          <a:off x="100209" y="1161296"/>
          <a:ext cx="3155796" cy="6008070"/>
        </p:xfrm>
        <a:graphic>
          <a:graphicData uri="http://schemas.openxmlformats.org/drawingml/2006/table">
            <a:tbl>
              <a:tblPr firstRow="1" bandRow="1">
                <a:tableStyleId>{5940675A-B579-460E-94D1-54222C63F5DA}</a:tableStyleId>
              </a:tblPr>
              <a:tblGrid>
                <a:gridCol w="1144391">
                  <a:extLst>
                    <a:ext uri="{9D8B030D-6E8A-4147-A177-3AD203B41FA5}">
                      <a16:colId xmlns:a16="http://schemas.microsoft.com/office/drawing/2014/main" val="754516515"/>
                    </a:ext>
                  </a:extLst>
                </a:gridCol>
                <a:gridCol w="2011405">
                  <a:extLst>
                    <a:ext uri="{9D8B030D-6E8A-4147-A177-3AD203B41FA5}">
                      <a16:colId xmlns:a16="http://schemas.microsoft.com/office/drawing/2014/main" val="3475055813"/>
                    </a:ext>
                  </a:extLst>
                </a:gridCol>
              </a:tblGrid>
              <a:tr h="291103">
                <a:tc gridSpan="2">
                  <a:txBody>
                    <a:bodyPr/>
                    <a:lstStyle/>
                    <a:p>
                      <a:pPr algn="ctr"/>
                      <a:r>
                        <a:rPr lang="en-GB" b="1" dirty="0" smtClean="0"/>
                        <a:t>What?</a:t>
                      </a:r>
                      <a:r>
                        <a:rPr lang="en-GB" b="1" baseline="0" dirty="0" smtClean="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253783">
                <a:tc gridSpan="2">
                  <a:txBody>
                    <a:bodyPr/>
                    <a:lstStyle/>
                    <a:p>
                      <a:pPr algn="ctr"/>
                      <a:r>
                        <a:rPr lang="en-GB" sz="1100" dirty="0" smtClean="0"/>
                        <a:t>How does magnetism work?</a:t>
                      </a:r>
                      <a:endParaRPr lang="en-GB" sz="1100" dirty="0"/>
                    </a:p>
                  </a:txBody>
                  <a:tcPr/>
                </a:tc>
                <a:tc hMerge="1">
                  <a:txBody>
                    <a:bodyPr/>
                    <a:lstStyle/>
                    <a:p>
                      <a:endParaRPr lang="en-GB"/>
                    </a:p>
                  </a:txBody>
                  <a:tcPr/>
                </a:tc>
                <a:extLst>
                  <a:ext uri="{0D108BD9-81ED-4DB2-BD59-A6C34878D82A}">
                    <a16:rowId xmlns:a16="http://schemas.microsoft.com/office/drawing/2014/main" val="2278425022"/>
                  </a:ext>
                </a:extLst>
              </a:tr>
              <a:tr h="910631">
                <a:tc>
                  <a:txBody>
                    <a:bodyPr/>
                    <a:lstStyle/>
                    <a:p>
                      <a:pPr algn="ctr"/>
                      <a:r>
                        <a:rPr lang="en-GB" sz="1100" dirty="0" smtClean="0"/>
                        <a:t>Magnetic</a:t>
                      </a:r>
                      <a:r>
                        <a:rPr lang="en-GB" sz="1100" baseline="0" dirty="0" smtClean="0"/>
                        <a:t>  metals</a:t>
                      </a:r>
                      <a:endParaRPr lang="en-GB" sz="1100" dirty="0"/>
                    </a:p>
                  </a:txBody>
                  <a:tcPr/>
                </a:tc>
                <a:tc>
                  <a:txBody>
                    <a:bodyPr/>
                    <a:lstStyle/>
                    <a:p>
                      <a:r>
                        <a:rPr lang="en-GB" sz="1100" kern="1200" dirty="0" smtClean="0">
                          <a:solidFill>
                            <a:schemeClr val="tx1"/>
                          </a:solidFill>
                          <a:effectLst/>
                          <a:latin typeface="+mn-lt"/>
                          <a:ea typeface="+mn-ea"/>
                          <a:cs typeface="+mn-cs"/>
                        </a:rPr>
                        <a:t>Not all metals are attracted to magnets; only those containing iron, steel and </a:t>
                      </a:r>
                      <a:r>
                        <a:rPr lang="en-GB" sz="1100" kern="1200" dirty="0" smtClean="0">
                          <a:solidFill>
                            <a:schemeClr val="tx1"/>
                          </a:solidFill>
                          <a:effectLst/>
                          <a:latin typeface="+mn-lt"/>
                          <a:ea typeface="+mn-ea"/>
                          <a:cs typeface="+mn-cs"/>
                        </a:rPr>
                        <a:t>nickel.</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582207">
                <a:tc>
                  <a:txBody>
                    <a:bodyPr/>
                    <a:lstStyle/>
                    <a:p>
                      <a:pPr algn="ctr"/>
                      <a:r>
                        <a:rPr lang="en-GB" sz="1100" kern="1200" dirty="0" smtClean="0">
                          <a:solidFill>
                            <a:schemeClr val="tx1"/>
                          </a:solidFill>
                          <a:effectLst/>
                          <a:latin typeface="+mn-lt"/>
                          <a:ea typeface="+mn-ea"/>
                          <a:cs typeface="+mn-cs"/>
                        </a:rPr>
                        <a:t>Magnetic poles</a:t>
                      </a:r>
                      <a:endParaRPr lang="en-GB" sz="11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kern="1200" dirty="0" smtClean="0">
                          <a:solidFill>
                            <a:schemeClr val="tx1"/>
                          </a:solidFill>
                          <a:effectLst/>
                          <a:latin typeface="+mn-lt"/>
                          <a:ea typeface="+mn-ea"/>
                          <a:cs typeface="+mn-cs"/>
                        </a:rPr>
                        <a:t>Magnets have two poles, a north and a south pole. The pole is where the pull of the magnet is strongest. When opposite poles are near to each other they will attract, whereas when the same poles are near to each other they will repel.</a:t>
                      </a:r>
                    </a:p>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dirty="0" smtClean="0"/>
                    </a:p>
                  </a:txBody>
                  <a:tcPr/>
                </a:tc>
                <a:extLst>
                  <a:ext uri="{0D108BD9-81ED-4DB2-BD59-A6C34878D82A}">
                    <a16:rowId xmlns:a16="http://schemas.microsoft.com/office/drawing/2014/main" val="689411962"/>
                  </a:ext>
                </a:extLst>
              </a:tr>
              <a:tr h="746419">
                <a:tc>
                  <a:txBody>
                    <a:bodyPr/>
                    <a:lstStyle/>
                    <a:p>
                      <a:pPr algn="ctr"/>
                      <a:r>
                        <a:rPr lang="en-GB" sz="1100" dirty="0" smtClean="0"/>
                        <a:t>Distance</a:t>
                      </a:r>
                      <a:endParaRPr lang="en-GB" sz="1100" dirty="0"/>
                    </a:p>
                  </a:txBody>
                  <a:tcPr/>
                </a:tc>
                <a:tc>
                  <a:txBody>
                    <a:bodyPr/>
                    <a:lstStyle/>
                    <a:p>
                      <a:pPr marL="0" indent="0">
                        <a:buFont typeface="Arial" panose="020B0604020202020204" pitchFamily="34" charset="0"/>
                        <a:buNone/>
                      </a:pPr>
                      <a:r>
                        <a:rPr lang="en-GB" sz="1100" kern="1200" dirty="0" smtClean="0">
                          <a:solidFill>
                            <a:schemeClr val="tx1"/>
                          </a:solidFill>
                          <a:effectLst/>
                          <a:latin typeface="+mn-lt"/>
                          <a:ea typeface="+mn-ea"/>
                          <a:cs typeface="+mn-cs"/>
                        </a:rPr>
                        <a:t>Magnetic forces can act at a distance depending on how strong the magnetic pull </a:t>
                      </a:r>
                      <a:r>
                        <a:rPr lang="en-GB" sz="1100" kern="1200" dirty="0" smtClean="0">
                          <a:solidFill>
                            <a:schemeClr val="tx1"/>
                          </a:solidFill>
                          <a:effectLst/>
                          <a:latin typeface="+mn-lt"/>
                          <a:ea typeface="+mn-ea"/>
                          <a:cs typeface="+mn-cs"/>
                        </a:rPr>
                        <a:t>is.</a:t>
                      </a:r>
                      <a:endParaRPr lang="en-GB" sz="1000" dirty="0"/>
                    </a:p>
                  </a:txBody>
                  <a:tcPr/>
                </a:tc>
                <a:extLst>
                  <a:ext uri="{0D108BD9-81ED-4DB2-BD59-A6C34878D82A}">
                    <a16:rowId xmlns:a16="http://schemas.microsoft.com/office/drawing/2014/main" val="1769763709"/>
                  </a:ext>
                </a:extLst>
              </a:tr>
              <a:tr h="582207">
                <a:tc>
                  <a:txBody>
                    <a:bodyPr/>
                    <a:lstStyle/>
                    <a:p>
                      <a:pPr algn="ctr"/>
                      <a:r>
                        <a:rPr lang="en-GB" sz="1100" dirty="0" smtClean="0"/>
                        <a:t>Magnetic force</a:t>
                      </a:r>
                      <a:endParaRPr lang="en-GB" sz="1100" dirty="0"/>
                    </a:p>
                  </a:txBody>
                  <a:tcPr/>
                </a:tc>
                <a:tc>
                  <a:txBody>
                    <a:bodyPr/>
                    <a:lstStyle/>
                    <a:p>
                      <a:r>
                        <a:rPr lang="en-GB" sz="1100" b="0" i="0" kern="1200" dirty="0" smtClean="0">
                          <a:solidFill>
                            <a:schemeClr val="tx1"/>
                          </a:solidFill>
                          <a:effectLst/>
                          <a:latin typeface="+mn-lt"/>
                          <a:ea typeface="+mn-ea"/>
                          <a:cs typeface="+mn-cs"/>
                        </a:rPr>
                        <a:t>When two magnets are close, they create pushing or pulling forces on one another.</a:t>
                      </a:r>
                    </a:p>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2751736532"/>
                  </a:ext>
                </a:extLst>
              </a:tr>
              <a:tr h="582207">
                <a:tc>
                  <a:txBody>
                    <a:bodyPr/>
                    <a:lstStyle/>
                    <a:p>
                      <a:pPr algn="ctr"/>
                      <a:r>
                        <a:rPr lang="en-GB" sz="1100" dirty="0" smtClean="0"/>
                        <a:t>Forces</a:t>
                      </a:r>
                      <a:endParaRPr lang="en-GB" sz="1100" dirty="0"/>
                    </a:p>
                  </a:txBody>
                  <a:tcPr/>
                </a:tc>
                <a:tc>
                  <a:txBody>
                    <a:bodyPr/>
                    <a:lstStyle/>
                    <a:p>
                      <a:r>
                        <a:rPr lang="en-GB" sz="1100" b="1" i="0" kern="1200" dirty="0" smtClean="0">
                          <a:solidFill>
                            <a:schemeClr val="tx1"/>
                          </a:solidFill>
                          <a:effectLst/>
                          <a:latin typeface="+mn-lt"/>
                          <a:ea typeface="+mn-ea"/>
                          <a:cs typeface="+mn-cs"/>
                        </a:rPr>
                        <a:t>Forces are pushes and pulls in a particular direction.</a:t>
                      </a:r>
                      <a:endParaRPr lang="en-GB" sz="1100" b="0" i="0" kern="1200" dirty="0" smtClean="0">
                        <a:solidFill>
                          <a:schemeClr val="tx1"/>
                        </a:solidFill>
                        <a:effectLst/>
                        <a:latin typeface="+mn-lt"/>
                        <a:ea typeface="+mn-ea"/>
                        <a:cs typeface="+mn-cs"/>
                      </a:endParaRPr>
                    </a:p>
                    <a:p>
                      <a:r>
                        <a:rPr lang="en-GB" sz="1100" b="0" i="0" kern="1200" dirty="0" smtClean="0">
                          <a:solidFill>
                            <a:schemeClr val="tx1"/>
                          </a:solidFill>
                          <a:effectLst/>
                          <a:latin typeface="+mn-lt"/>
                          <a:ea typeface="+mn-ea"/>
                          <a:cs typeface="+mn-cs"/>
                        </a:rPr>
                        <a:t>Forces are shown by arrows in diagrams. The direction of the arrow shows the direction in which the force is acting. The bigger the arrow, the bigger the force.</a:t>
                      </a:r>
                    </a:p>
                  </a:txBody>
                  <a:tcPr/>
                </a:tc>
                <a:extLst>
                  <a:ext uri="{0D108BD9-81ED-4DB2-BD59-A6C34878D82A}">
                    <a16:rowId xmlns:a16="http://schemas.microsoft.com/office/drawing/2014/main" val="148794209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432497590"/>
              </p:ext>
            </p:extLst>
          </p:nvPr>
        </p:nvGraphicFramePr>
        <p:xfrm>
          <a:off x="3382028" y="1164671"/>
          <a:ext cx="3319397" cy="1810300"/>
        </p:xfrm>
        <a:graphic>
          <a:graphicData uri="http://schemas.openxmlformats.org/drawingml/2006/table">
            <a:tbl>
              <a:tblPr firstRow="1" bandRow="1">
                <a:tableStyleId>{5940675A-B579-460E-94D1-54222C63F5DA}</a:tableStyleId>
              </a:tblPr>
              <a:tblGrid>
                <a:gridCol w="3319397">
                  <a:extLst>
                    <a:ext uri="{9D8B030D-6E8A-4147-A177-3AD203B41FA5}">
                      <a16:colId xmlns:a16="http://schemas.microsoft.com/office/drawing/2014/main" val="754516515"/>
                    </a:ext>
                  </a:extLst>
                </a:gridCol>
              </a:tblGrid>
              <a:tr h="227334">
                <a:tc>
                  <a:txBody>
                    <a:bodyPr/>
                    <a:lstStyle/>
                    <a:p>
                      <a:pPr marL="0" indent="0" algn="ctr">
                        <a:buFont typeface="Arial" panose="020B0604020202020204" pitchFamily="34" charset="0"/>
                        <a:buNone/>
                      </a:pPr>
                      <a:r>
                        <a:rPr lang="en-GB" sz="1100" b="1" dirty="0" smtClean="0"/>
                        <a:t>Statutory requirements</a:t>
                      </a:r>
                      <a:endParaRPr lang="en-GB" sz="1100" b="1" dirty="0"/>
                    </a:p>
                  </a:txBody>
                  <a:tcPr>
                    <a:solidFill>
                      <a:schemeClr val="accent6">
                        <a:lumMod val="20000"/>
                        <a:lumOff val="80000"/>
                      </a:schemeClr>
                    </a:solidFill>
                  </a:tcPr>
                </a:tc>
                <a:extLst>
                  <a:ext uri="{0D108BD9-81ED-4DB2-BD59-A6C34878D82A}">
                    <a16:rowId xmlns:a16="http://schemas.microsoft.com/office/drawing/2014/main" val="3315443936"/>
                  </a:ext>
                </a:extLst>
              </a:tr>
              <a:tr h="1551220">
                <a:tc>
                  <a:txBody>
                    <a:bodyPr/>
                    <a:lstStyle/>
                    <a:p>
                      <a:pPr lvl="0"/>
                      <a:r>
                        <a:rPr lang="en-GB" sz="950" kern="1200" dirty="0" smtClean="0">
                          <a:solidFill>
                            <a:schemeClr val="tx1"/>
                          </a:solidFill>
                          <a:effectLst/>
                          <a:latin typeface="+mn-lt"/>
                          <a:ea typeface="+mn-ea"/>
                          <a:cs typeface="+mn-cs"/>
                        </a:rPr>
                        <a:t>- Compare how things move on different </a:t>
                      </a:r>
                      <a:r>
                        <a:rPr lang="en-GB" sz="950" kern="1200" dirty="0" smtClean="0">
                          <a:solidFill>
                            <a:schemeClr val="tx1"/>
                          </a:solidFill>
                          <a:effectLst/>
                          <a:latin typeface="+mn-lt"/>
                          <a:ea typeface="+mn-ea"/>
                          <a:cs typeface="+mn-cs"/>
                        </a:rPr>
                        <a:t>surfaces.</a:t>
                      </a:r>
                      <a:endParaRPr lang="en-GB" sz="950" kern="1200" dirty="0" smtClean="0">
                        <a:solidFill>
                          <a:schemeClr val="tx1"/>
                        </a:solidFill>
                        <a:effectLst/>
                        <a:latin typeface="+mn-lt"/>
                        <a:ea typeface="+mn-ea"/>
                        <a:cs typeface="+mn-cs"/>
                      </a:endParaRPr>
                    </a:p>
                    <a:p>
                      <a:pPr lvl="0"/>
                      <a:r>
                        <a:rPr lang="en-GB" sz="950" kern="1200" dirty="0" smtClean="0">
                          <a:solidFill>
                            <a:schemeClr val="tx1"/>
                          </a:solidFill>
                          <a:effectLst/>
                          <a:latin typeface="+mn-lt"/>
                          <a:ea typeface="+mn-ea"/>
                          <a:cs typeface="+mn-cs"/>
                        </a:rPr>
                        <a:t>- Notice that some forces need contact between two objects</a:t>
                      </a:r>
                    </a:p>
                    <a:p>
                      <a:pPr lvl="0"/>
                      <a:r>
                        <a:rPr lang="en-GB" sz="950" kern="1200" dirty="0" smtClean="0">
                          <a:solidFill>
                            <a:schemeClr val="tx1"/>
                          </a:solidFill>
                          <a:effectLst/>
                          <a:latin typeface="+mn-lt"/>
                          <a:ea typeface="+mn-ea"/>
                          <a:cs typeface="+mn-cs"/>
                        </a:rPr>
                        <a:t>- Observe how magnets attract or repel each other and attract some materials and not </a:t>
                      </a:r>
                      <a:r>
                        <a:rPr lang="en-GB" sz="950" kern="1200" dirty="0" smtClean="0">
                          <a:solidFill>
                            <a:schemeClr val="tx1"/>
                          </a:solidFill>
                          <a:effectLst/>
                          <a:latin typeface="+mn-lt"/>
                          <a:ea typeface="+mn-ea"/>
                          <a:cs typeface="+mn-cs"/>
                        </a:rPr>
                        <a:t>others.</a:t>
                      </a:r>
                      <a:endParaRPr lang="en-GB" sz="950" kern="1200" dirty="0" smtClean="0">
                        <a:solidFill>
                          <a:schemeClr val="tx1"/>
                        </a:solidFill>
                        <a:effectLst/>
                        <a:latin typeface="+mn-lt"/>
                        <a:ea typeface="+mn-ea"/>
                        <a:cs typeface="+mn-cs"/>
                      </a:endParaRPr>
                    </a:p>
                    <a:p>
                      <a:pPr lvl="0"/>
                      <a:r>
                        <a:rPr lang="en-GB" sz="950" kern="1200" dirty="0" smtClean="0">
                          <a:solidFill>
                            <a:schemeClr val="tx1"/>
                          </a:solidFill>
                          <a:effectLst/>
                          <a:latin typeface="+mn-lt"/>
                          <a:ea typeface="+mn-ea"/>
                          <a:cs typeface="+mn-cs"/>
                        </a:rPr>
                        <a:t>- Compare and group together a variety of everyday materials on the basis of whether they are attracted to a magnet, and identify some magnetic materials </a:t>
                      </a:r>
                      <a:r>
                        <a:rPr lang="en-GB" sz="950" kern="1200" dirty="0" smtClean="0">
                          <a:solidFill>
                            <a:schemeClr val="tx1"/>
                          </a:solidFill>
                          <a:effectLst/>
                          <a:latin typeface="+mn-lt"/>
                          <a:ea typeface="+mn-ea"/>
                          <a:cs typeface="+mn-cs"/>
                        </a:rPr>
                        <a:t>.</a:t>
                      </a:r>
                      <a:endParaRPr lang="en-GB" sz="950" kern="1200" dirty="0" smtClean="0">
                        <a:solidFill>
                          <a:schemeClr val="tx1"/>
                        </a:solidFill>
                        <a:effectLst/>
                        <a:latin typeface="+mn-lt"/>
                        <a:ea typeface="+mn-ea"/>
                        <a:cs typeface="+mn-cs"/>
                      </a:endParaRPr>
                    </a:p>
                    <a:p>
                      <a:pPr lvl="0"/>
                      <a:r>
                        <a:rPr lang="en-GB" sz="950" kern="1200" dirty="0" smtClean="0">
                          <a:solidFill>
                            <a:schemeClr val="tx1"/>
                          </a:solidFill>
                          <a:effectLst/>
                          <a:latin typeface="+mn-lt"/>
                          <a:ea typeface="+mn-ea"/>
                          <a:cs typeface="+mn-cs"/>
                        </a:rPr>
                        <a:t>- Describe magnets as having two </a:t>
                      </a:r>
                      <a:r>
                        <a:rPr lang="en-GB" sz="950" kern="1200" dirty="0" smtClean="0">
                          <a:solidFill>
                            <a:schemeClr val="tx1"/>
                          </a:solidFill>
                          <a:effectLst/>
                          <a:latin typeface="+mn-lt"/>
                          <a:ea typeface="+mn-ea"/>
                          <a:cs typeface="+mn-cs"/>
                        </a:rPr>
                        <a:t>poles.</a:t>
                      </a:r>
                      <a:endParaRPr lang="en-GB" sz="950" kern="1200" dirty="0" smtClean="0">
                        <a:solidFill>
                          <a:schemeClr val="tx1"/>
                        </a:solidFill>
                        <a:effectLst/>
                        <a:latin typeface="+mn-lt"/>
                        <a:ea typeface="+mn-ea"/>
                        <a:cs typeface="+mn-cs"/>
                      </a:endParaRPr>
                    </a:p>
                    <a:p>
                      <a:r>
                        <a:rPr lang="en-GB" sz="950" kern="1200" dirty="0" smtClean="0">
                          <a:solidFill>
                            <a:schemeClr val="tx1"/>
                          </a:solidFill>
                          <a:effectLst/>
                          <a:latin typeface="+mn-lt"/>
                          <a:ea typeface="+mn-ea"/>
                          <a:cs typeface="+mn-cs"/>
                        </a:rPr>
                        <a:t>- Predict whether two magnets will attract or repel each other, depending on which poles are facing.</a:t>
                      </a:r>
                      <a:endParaRPr lang="en-GB" sz="95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370110632"/>
              </p:ext>
            </p:extLst>
          </p:nvPr>
        </p:nvGraphicFramePr>
        <p:xfrm>
          <a:off x="100209" y="7383079"/>
          <a:ext cx="3155796" cy="2427671"/>
        </p:xfrm>
        <a:graphic>
          <a:graphicData uri="http://schemas.openxmlformats.org/drawingml/2006/table">
            <a:tbl>
              <a:tblPr firstRow="1" bandRow="1">
                <a:tableStyleId>{5940675A-B579-460E-94D1-54222C63F5DA}</a:tableStyleId>
              </a:tblPr>
              <a:tblGrid>
                <a:gridCol w="3155796">
                  <a:extLst>
                    <a:ext uri="{9D8B030D-6E8A-4147-A177-3AD203B41FA5}">
                      <a16:colId xmlns:a16="http://schemas.microsoft.com/office/drawing/2014/main" val="754516515"/>
                    </a:ext>
                  </a:extLst>
                </a:gridCol>
              </a:tblGrid>
              <a:tr h="429873">
                <a:tc>
                  <a:txBody>
                    <a:bodyPr/>
                    <a:lstStyle/>
                    <a:p>
                      <a:pPr algn="ctr"/>
                      <a:r>
                        <a:rPr lang="en-GB" b="1" dirty="0" smtClean="0"/>
                        <a:t>Diagrams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997798">
                <a:tc>
                  <a:txBody>
                    <a:bodyPr/>
                    <a:lstStyle/>
                    <a:p>
                      <a:pPr marL="171450" indent="-171450">
                        <a:buFont typeface="Arial" panose="020B0604020202020204" pitchFamily="34" charset="0"/>
                        <a:buChar char="•"/>
                      </a:pPr>
                      <a:endParaRPr lang="en-GB" sz="1100" dirty="0" smtClean="0"/>
                    </a:p>
                  </a:txBody>
                  <a:tcPr/>
                </a:tc>
                <a:extLst>
                  <a:ext uri="{0D108BD9-81ED-4DB2-BD59-A6C34878D82A}">
                    <a16:rowId xmlns:a16="http://schemas.microsoft.com/office/drawing/2014/main" val="1208927862"/>
                  </a:ext>
                </a:extLst>
              </a:tr>
            </a:tbl>
          </a:graphicData>
        </a:graphic>
      </p:graphicFrame>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374" y="8061504"/>
            <a:ext cx="2633465" cy="1618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299</TotalTime>
  <Words>459</Words>
  <Application>Microsoft Office PowerPoint</Application>
  <PresentationFormat>A4 Paper (210x297 mm)</PresentationFormat>
  <Paragraphs>45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Spicer</cp:lastModifiedBy>
  <cp:revision>38</cp:revision>
  <dcterms:created xsi:type="dcterms:W3CDTF">2019-07-07T18:53:37Z</dcterms:created>
  <dcterms:modified xsi:type="dcterms:W3CDTF">2020-01-06T17:08:31Z</dcterms:modified>
</cp:coreProperties>
</file>