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>
        <p:scale>
          <a:sx n="125" d="100"/>
          <a:sy n="125" d="100"/>
        </p:scale>
        <p:origin x="1080" y="-2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63EDE0-DA9B-440F-82E7-11E6DA503535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CB6949-2C00-4E88-846F-08B54C95E3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B6949-2C00-4E88-846F-08B54C95E39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467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166908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Drawing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295975"/>
              </p:ext>
            </p:extLst>
          </p:nvPr>
        </p:nvGraphicFramePr>
        <p:xfrm>
          <a:off x="2758002" y="7401888"/>
          <a:ext cx="3943424" cy="24309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42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8105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4990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71215"/>
              </p:ext>
            </p:extLst>
          </p:nvPr>
        </p:nvGraphicFramePr>
        <p:xfrm>
          <a:off x="97491" y="5310726"/>
          <a:ext cx="2624678" cy="45221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493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629739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1971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What? Key vocab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99425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Overlap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Extends over so it</a:t>
                      </a:r>
                      <a:r>
                        <a:rPr lang="en-GB" sz="900" baseline="0" dirty="0" smtClean="0"/>
                        <a:t> covers something partly.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653992"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2D shapes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A</a:t>
                      </a:r>
                      <a:r>
                        <a:rPr lang="en-GB" sz="900" baseline="0" dirty="0" smtClean="0"/>
                        <a:t> shape with </a:t>
                      </a:r>
                      <a:r>
                        <a:rPr lang="en-GB" sz="900" dirty="0" smtClean="0"/>
                        <a:t>only two dimensions, such as width and height but no thickness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510114"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Fore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ground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The part of the picture that appears closest to the viewer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653992"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Middeground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The part of the picture</a:t>
                      </a:r>
                      <a:r>
                        <a:rPr lang="en-GB" sz="900" baseline="0" dirty="0" smtClean="0"/>
                        <a:t> </a:t>
                      </a:r>
                      <a:r>
                        <a:rPr lang="en-GB" sz="900" dirty="0" smtClean="0"/>
                        <a:t>between both the foreground and background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683892">
                <a:tc>
                  <a:txBody>
                    <a:bodyPr/>
                    <a:lstStyle/>
                    <a:p>
                      <a:pPr algn="ctr"/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Background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The part of the picture that</a:t>
                      </a:r>
                      <a:r>
                        <a:rPr lang="en-GB" sz="900" baseline="0" dirty="0" smtClean="0"/>
                        <a:t> appears the furthest from the viewer.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245877"/>
                  </a:ext>
                </a:extLst>
              </a:tr>
              <a:tr h="653992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Illustrator</a:t>
                      </a:r>
                      <a:endParaRPr lang="en-GB" sz="9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A person who draws or creates pictures for magazines, books, advertising, </a:t>
                      </a:r>
                      <a:r>
                        <a:rPr lang="en-GB" sz="900" dirty="0" err="1" smtClean="0"/>
                        <a:t>etc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64699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 smtClean="0"/>
                        <a:t>Shading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A technique used by artists to create</a:t>
                      </a:r>
                      <a:r>
                        <a:rPr lang="en-GB" sz="900" baseline="0" dirty="0" smtClean="0"/>
                        <a:t> the illusion of depth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761409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034948"/>
              </p:ext>
            </p:extLst>
          </p:nvPr>
        </p:nvGraphicFramePr>
        <p:xfrm>
          <a:off x="97491" y="1065600"/>
          <a:ext cx="6563208" cy="2775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9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2127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0643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Focus Famous Artist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15727">
                <a:tc>
                  <a:txBody>
                    <a:bodyPr/>
                    <a:lstStyle/>
                    <a:p>
                      <a:r>
                        <a:rPr lang="en-GB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Quentin Blake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Quentin Blake was born in the suburbs of London in 1932 and has drawn ever since he can remember. 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went to Chislehurst and Sidcup Grammar School, followed by National Service.  Then he studied English at Downing College, Cambridge, going on to do a postgraduate teaching diploma at the University of London, followed by life-classes at Chelsea Art School.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has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always made a living as an illustrator. He is known for his collaboration with writers such as Russell Hoban, Joan Aiken, Michael Rosen, John Yeoman and, most famously, Roald Dahl.</a:t>
                      </a:r>
                      <a:endParaRPr lang="en-GB" sz="12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endParaRPr lang="en-GB" sz="135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355229"/>
              </p:ext>
            </p:extLst>
          </p:nvPr>
        </p:nvGraphicFramePr>
        <p:xfrm>
          <a:off x="2758002" y="5309679"/>
          <a:ext cx="3943423" cy="2042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42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6356"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76700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different </a:t>
                      </a:r>
                      <a:r>
                        <a:rPr lang="en-GB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hardnesses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pencils to show line, tone and texture.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shading to show light and shadow.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select and arrange materials for a purpose.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a view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finder to focus on a specific part of an artefact. 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41608"/>
              </p:ext>
            </p:extLst>
          </p:nvPr>
        </p:nvGraphicFramePr>
        <p:xfrm>
          <a:off x="97491" y="3895650"/>
          <a:ext cx="6563208" cy="13639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66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418959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1566953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350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 smtClean="0"/>
                        <a:t>Who?</a:t>
                      </a:r>
                      <a:r>
                        <a:rPr lang="en-GB" sz="800" b="1" baseline="0" dirty="0" smtClean="0"/>
                        <a:t> Additional Artists</a:t>
                      </a:r>
                      <a:endParaRPr lang="en-GB" sz="8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766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Andy Warhol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created</a:t>
                      </a:r>
                      <a:r>
                        <a:rPr lang="en-GB" sz="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drawings</a:t>
                      </a:r>
                      <a:r>
                        <a:rPr lang="en-GB" sz="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using a type of line drawing known as the blotted line technique.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Warhol began by copying a line drawing in pencil on a piece of non-absorbent paper, such as tracing paper.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Next, he hinged this piece of paper to a second sheet of more absorbent paper by taping their edges together on one side. With a fountain pen, Warhol inked over a small section of the drawn lines.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then transferred the ink onto the second sheet by folding along the hinge and lightly pressing or “blotting” the two papers together. </a:t>
                      </a:r>
                      <a:endParaRPr lang="en-GB" sz="4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9537" y="1424205"/>
            <a:ext cx="1760983" cy="11917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028" y="2615997"/>
            <a:ext cx="1151729" cy="11517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4484" y="2740619"/>
            <a:ext cx="1144193" cy="975668"/>
          </a:xfrm>
          <a:prstGeom prst="rect">
            <a:avLst/>
          </a:prstGeom>
        </p:spPr>
      </p:pic>
      <p:pic>
        <p:nvPicPr>
          <p:cNvPr id="15" name="Picture 14" descr="http://t0.gstatic.com/images?q=tbn:ANd9GcQ2F5WzRqN_pE5vfeHjKbOcwJuL_-SENV9jaiHW7QXGdsGqDcO-4Q:media-cache-ak0.pinimg.com/236x/a5/b0/7b/a5b07b9b970264a44c0ee21584964614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447" y="7948945"/>
            <a:ext cx="1484178" cy="1078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http://media-cache-ak0.pinimg.com/236x/76/83/e2/7683e2fc587e8f8d72a1e8a590acf38e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774" y="7937799"/>
            <a:ext cx="1630983" cy="101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http://3.bp.blogspot.com/-3LopObgxrfE/TagHFX1_RZI/AAAAAAAAABw/GzQpMSNQM4Q/s1600/bird+3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925" y="8661385"/>
            <a:ext cx="1440708" cy="1108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The Spring Partnership - HR Administration Officer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69" y="120010"/>
            <a:ext cx="402877" cy="31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/>
          <a:srcRect l="43351" t="51191" r="43968" b="19694"/>
          <a:stretch/>
        </p:blipFill>
        <p:spPr>
          <a:xfrm>
            <a:off x="5994400" y="4379347"/>
            <a:ext cx="611816" cy="7901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1"/>
          <a:srcRect l="43061" t="51449" r="43823" b="21756"/>
          <a:stretch/>
        </p:blipFill>
        <p:spPr>
          <a:xfrm>
            <a:off x="5199073" y="4376821"/>
            <a:ext cx="705970" cy="81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1801</TotalTime>
  <Words>351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59</cp:revision>
  <cp:lastPrinted>2020-03-10T15:06:20Z</cp:lastPrinted>
  <dcterms:created xsi:type="dcterms:W3CDTF">2019-07-07T18:53:37Z</dcterms:created>
  <dcterms:modified xsi:type="dcterms:W3CDTF">2021-07-06T09:52:37Z</dcterms:modified>
</cp:coreProperties>
</file>