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100" d="100"/>
          <a:sy n="100" d="100"/>
        </p:scale>
        <p:origin x="306" y="-1476"/>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07/01/2020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07/01/2020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07/01/2020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07/01/2020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07/01/2020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07/01/2020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07/01/2020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07/01/2020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07/01/2020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461" y="87681"/>
            <a:ext cx="6601216" cy="369332"/>
          </a:xfrm>
          <a:prstGeom prst="rect">
            <a:avLst/>
          </a:prstGeom>
          <a:noFill/>
          <a:ln w="38100">
            <a:solidFill>
              <a:schemeClr val="accent1">
                <a:lumMod val="75000"/>
              </a:schemeClr>
            </a:solidFill>
          </a:ln>
        </p:spPr>
        <p:txBody>
          <a:bodyPr wrap="square" rtlCol="0">
            <a:spAutoFit/>
          </a:bodyPr>
          <a:lstStyle/>
          <a:p>
            <a:pPr algn="ctr"/>
            <a:r>
              <a:rPr lang="en-GB" dirty="0" smtClean="0"/>
              <a:t>Midfield Primary School – Knowledge Organiser</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783466810"/>
              </p:ext>
            </p:extLst>
          </p:nvPr>
        </p:nvGraphicFramePr>
        <p:xfrm>
          <a:off x="100209" y="576743"/>
          <a:ext cx="6601216" cy="370840"/>
        </p:xfrm>
        <a:graphic>
          <a:graphicData uri="http://schemas.openxmlformats.org/drawingml/2006/table">
            <a:tbl>
              <a:tblPr firstRow="1" bandRow="1">
                <a:tableStyleId>{5940675A-B579-460E-94D1-54222C63F5DA}</a:tableStyleId>
              </a:tblPr>
              <a:tblGrid>
                <a:gridCol w="1650304">
                  <a:extLst>
                    <a:ext uri="{9D8B030D-6E8A-4147-A177-3AD203B41FA5}">
                      <a16:colId xmlns:a16="http://schemas.microsoft.com/office/drawing/2014/main" val="960009268"/>
                    </a:ext>
                  </a:extLst>
                </a:gridCol>
                <a:gridCol w="1650304">
                  <a:extLst>
                    <a:ext uri="{9D8B030D-6E8A-4147-A177-3AD203B41FA5}">
                      <a16:colId xmlns:a16="http://schemas.microsoft.com/office/drawing/2014/main" val="770037360"/>
                    </a:ext>
                  </a:extLst>
                </a:gridCol>
                <a:gridCol w="1650304">
                  <a:extLst>
                    <a:ext uri="{9D8B030D-6E8A-4147-A177-3AD203B41FA5}">
                      <a16:colId xmlns:a16="http://schemas.microsoft.com/office/drawing/2014/main" val="3879841513"/>
                    </a:ext>
                  </a:extLst>
                </a:gridCol>
                <a:gridCol w="1650304">
                  <a:extLst>
                    <a:ext uri="{9D8B030D-6E8A-4147-A177-3AD203B41FA5}">
                      <a16:colId xmlns:a16="http://schemas.microsoft.com/office/drawing/2014/main" val="51580038"/>
                    </a:ext>
                  </a:extLst>
                </a:gridCol>
              </a:tblGrid>
              <a:tr h="370840">
                <a:tc>
                  <a:txBody>
                    <a:bodyPr/>
                    <a:lstStyle/>
                    <a:p>
                      <a:pPr algn="ctr"/>
                      <a:r>
                        <a:rPr lang="en-GB" b="1" baseline="0" dirty="0" smtClean="0"/>
                        <a:t>Science  Focus</a:t>
                      </a:r>
                      <a:endParaRPr lang="en-GB" b="1" dirty="0"/>
                    </a:p>
                  </a:txBody>
                  <a:tcPr/>
                </a:tc>
                <a:tc>
                  <a:txBody>
                    <a:bodyPr/>
                    <a:lstStyle/>
                    <a:p>
                      <a:pPr algn="ctr"/>
                      <a:r>
                        <a:rPr lang="en-GB" b="1" dirty="0" smtClean="0"/>
                        <a:t>States of</a:t>
                      </a:r>
                      <a:r>
                        <a:rPr lang="en-GB" b="1" baseline="0" dirty="0" smtClean="0"/>
                        <a:t> matter</a:t>
                      </a:r>
                      <a:endParaRPr lang="en-GB" b="1" dirty="0"/>
                    </a:p>
                  </a:txBody>
                  <a:tcPr>
                    <a:noFill/>
                  </a:tcPr>
                </a:tc>
                <a:tc>
                  <a:txBody>
                    <a:bodyPr/>
                    <a:lstStyle/>
                    <a:p>
                      <a:pPr algn="ctr"/>
                      <a:r>
                        <a:rPr lang="en-GB" b="1" dirty="0" smtClean="0"/>
                        <a:t>Year</a:t>
                      </a:r>
                      <a:r>
                        <a:rPr lang="en-GB" b="1" baseline="0" dirty="0" smtClean="0"/>
                        <a:t> 4</a:t>
                      </a:r>
                      <a:endParaRPr lang="en-GB" b="1" dirty="0"/>
                    </a:p>
                  </a:txBody>
                  <a:tcPr/>
                </a:tc>
                <a:tc>
                  <a:txBody>
                    <a:bodyPr/>
                    <a:lstStyle/>
                    <a:p>
                      <a:pPr algn="ctr"/>
                      <a:r>
                        <a:rPr lang="en-GB" b="1" smtClean="0"/>
                        <a:t>Autumn</a:t>
                      </a:r>
                      <a:r>
                        <a:rPr lang="en-GB" b="1" baseline="0" smtClean="0"/>
                        <a:t> 1</a:t>
                      </a: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4129639825"/>
              </p:ext>
            </p:extLst>
          </p:nvPr>
        </p:nvGraphicFramePr>
        <p:xfrm>
          <a:off x="149975" y="6886445"/>
          <a:ext cx="3140562" cy="2214010"/>
        </p:xfrm>
        <a:graphic>
          <a:graphicData uri="http://schemas.openxmlformats.org/drawingml/2006/table">
            <a:tbl>
              <a:tblPr firstRow="1" bandRow="1">
                <a:tableStyleId>{5940675A-B579-460E-94D1-54222C63F5DA}</a:tableStyleId>
              </a:tblPr>
              <a:tblGrid>
                <a:gridCol w="3140562">
                  <a:extLst>
                    <a:ext uri="{9D8B030D-6E8A-4147-A177-3AD203B41FA5}">
                      <a16:colId xmlns:a16="http://schemas.microsoft.com/office/drawing/2014/main" val="754516515"/>
                    </a:ext>
                  </a:extLst>
                </a:gridCol>
              </a:tblGrid>
              <a:tr h="283687">
                <a:tc>
                  <a:txBody>
                    <a:bodyPr/>
                    <a:lstStyle/>
                    <a:p>
                      <a:pPr algn="ctr"/>
                      <a:r>
                        <a:rPr lang="en-GB" b="1" dirty="0" smtClean="0"/>
                        <a:t>Diagrams and Symbols</a:t>
                      </a:r>
                      <a:endParaRPr lang="en-GB" b="1" dirty="0"/>
                    </a:p>
                  </a:txBody>
                  <a:tcPr>
                    <a:solidFill>
                      <a:schemeClr val="accent1">
                        <a:lumMod val="60000"/>
                        <a:lumOff val="40000"/>
                      </a:schemeClr>
                    </a:solidFill>
                  </a:tcPr>
                </a:tc>
                <a:extLst>
                  <a:ext uri="{0D108BD9-81ED-4DB2-BD59-A6C34878D82A}">
                    <a16:rowId xmlns:a16="http://schemas.microsoft.com/office/drawing/2014/main" val="3315443936"/>
                  </a:ext>
                </a:extLst>
              </a:tr>
              <a:tr h="1916830">
                <a:tc>
                  <a:txBody>
                    <a:bodyPr/>
                    <a:lstStyle/>
                    <a:p>
                      <a:endParaRPr lang="en-GB" dirty="0" smtClean="0"/>
                    </a:p>
                    <a:p>
                      <a:endParaRPr lang="en-GB" dirty="0" smtClean="0"/>
                    </a:p>
                    <a:p>
                      <a:endParaRPr lang="en-GB" dirty="0" smtClean="0"/>
                    </a:p>
                    <a:p>
                      <a:endParaRPr lang="en-GB" dirty="0" smtClean="0"/>
                    </a:p>
                    <a:p>
                      <a:endParaRPr lang="en-GB" dirty="0" smtClean="0"/>
                    </a:p>
                    <a:p>
                      <a:endParaRPr lang="en-GB" dirty="0" smtClean="0"/>
                    </a:p>
                    <a:p>
                      <a:endParaRPr lang="en-GB" dirty="0" smtClean="0"/>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739543139"/>
              </p:ext>
            </p:extLst>
          </p:nvPr>
        </p:nvGraphicFramePr>
        <p:xfrm>
          <a:off x="3377457" y="3091982"/>
          <a:ext cx="3267398" cy="2842393"/>
        </p:xfrm>
        <a:graphic>
          <a:graphicData uri="http://schemas.openxmlformats.org/drawingml/2006/table">
            <a:tbl>
              <a:tblPr firstRow="1" bandRow="1">
                <a:tableStyleId>{5940675A-B579-460E-94D1-54222C63F5DA}</a:tableStyleId>
              </a:tblPr>
              <a:tblGrid>
                <a:gridCol w="996526">
                  <a:extLst>
                    <a:ext uri="{9D8B030D-6E8A-4147-A177-3AD203B41FA5}">
                      <a16:colId xmlns:a16="http://schemas.microsoft.com/office/drawing/2014/main" val="754516515"/>
                    </a:ext>
                  </a:extLst>
                </a:gridCol>
                <a:gridCol w="2270872">
                  <a:extLst>
                    <a:ext uri="{9D8B030D-6E8A-4147-A177-3AD203B41FA5}">
                      <a16:colId xmlns:a16="http://schemas.microsoft.com/office/drawing/2014/main" val="751772659"/>
                    </a:ext>
                  </a:extLst>
                </a:gridCol>
              </a:tblGrid>
              <a:tr h="259848">
                <a:tc gridSpan="2">
                  <a:txBody>
                    <a:bodyPr/>
                    <a:lstStyle/>
                    <a:p>
                      <a:pPr algn="ctr"/>
                      <a:r>
                        <a:rPr lang="en-GB" b="1" dirty="0" smtClean="0"/>
                        <a:t>What?</a:t>
                      </a:r>
                      <a:r>
                        <a:rPr lang="en-GB" b="1" baseline="0" dirty="0" smtClean="0"/>
                        <a:t> (Key vocab)</a:t>
                      </a:r>
                      <a:endParaRPr lang="en-GB" b="1" dirty="0"/>
                    </a:p>
                  </a:txBody>
                  <a:tcPr>
                    <a:solidFill>
                      <a:schemeClr val="accent1">
                        <a:lumMod val="60000"/>
                        <a:lumOff val="40000"/>
                      </a:schemeClr>
                    </a:solidFill>
                  </a:tcPr>
                </a:tc>
                <a:tc hMerge="1">
                  <a:txBody>
                    <a:bodyPr/>
                    <a:lstStyle/>
                    <a:p>
                      <a:endParaRPr lang="en-GB"/>
                    </a:p>
                  </a:txBody>
                  <a:tcPr/>
                </a:tc>
                <a:extLst>
                  <a:ext uri="{0D108BD9-81ED-4DB2-BD59-A6C34878D82A}">
                    <a16:rowId xmlns:a16="http://schemas.microsoft.com/office/drawing/2014/main" val="3315443936"/>
                  </a:ext>
                </a:extLst>
              </a:tr>
              <a:tr h="259848">
                <a:tc>
                  <a:txBody>
                    <a:bodyPr/>
                    <a:lstStyle/>
                    <a:p>
                      <a:pPr algn="ctr"/>
                      <a:r>
                        <a:rPr lang="en-GB" b="1" dirty="0" smtClean="0"/>
                        <a:t>Spelling</a:t>
                      </a:r>
                      <a:endParaRPr lang="en-GB" b="1" dirty="0"/>
                    </a:p>
                  </a:txBody>
                  <a:tcPr>
                    <a:solidFill>
                      <a:schemeClr val="accent1">
                        <a:lumMod val="60000"/>
                        <a:lumOff val="40000"/>
                      </a:schemeClr>
                    </a:solidFill>
                  </a:tcPr>
                </a:tc>
                <a:tc>
                  <a:txBody>
                    <a:bodyPr/>
                    <a:lstStyle/>
                    <a:p>
                      <a:pPr algn="ctr"/>
                      <a:r>
                        <a:rPr lang="en-GB" b="1" dirty="0" smtClean="0"/>
                        <a:t>Definition</a:t>
                      </a:r>
                      <a:endParaRPr lang="en-GB" b="1" dirty="0"/>
                    </a:p>
                  </a:txBody>
                  <a:tcPr>
                    <a:solidFill>
                      <a:schemeClr val="accent1">
                        <a:lumMod val="60000"/>
                        <a:lumOff val="40000"/>
                      </a:schemeClr>
                    </a:solidFill>
                  </a:tcPr>
                </a:tc>
                <a:extLst>
                  <a:ext uri="{0D108BD9-81ED-4DB2-BD59-A6C34878D82A}">
                    <a16:rowId xmlns:a16="http://schemas.microsoft.com/office/drawing/2014/main" val="1208927862"/>
                  </a:ext>
                </a:extLst>
              </a:tr>
              <a:tr h="319813">
                <a:tc>
                  <a:txBody>
                    <a:bodyPr/>
                    <a:lstStyle/>
                    <a:p>
                      <a:pPr algn="ctr"/>
                      <a:r>
                        <a:rPr lang="en-GB" sz="900" b="0" dirty="0" smtClean="0">
                          <a:latin typeface="+mn-lt"/>
                        </a:rPr>
                        <a:t>State Change </a:t>
                      </a:r>
                      <a:endParaRPr lang="en-GB" sz="900" b="0" dirty="0"/>
                    </a:p>
                  </a:txBody>
                  <a:tcPr/>
                </a:tc>
                <a:tc>
                  <a:txBody>
                    <a:body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b="0" dirty="0" smtClean="0">
                          <a:latin typeface="+mn-lt"/>
                        </a:rPr>
                        <a:t>The process of change from one state of matter to another – this is a reversible</a:t>
                      </a:r>
                      <a:r>
                        <a:rPr lang="en-GB" sz="900" b="0" baseline="0" dirty="0" smtClean="0">
                          <a:latin typeface="+mn-lt"/>
                        </a:rPr>
                        <a:t> </a:t>
                      </a:r>
                      <a:r>
                        <a:rPr lang="en-GB" sz="900" b="0" dirty="0" smtClean="0">
                          <a:latin typeface="+mn-lt"/>
                        </a:rPr>
                        <a:t>change.</a:t>
                      </a:r>
                    </a:p>
                  </a:txBody>
                  <a:tcPr/>
                </a:tc>
                <a:extLst>
                  <a:ext uri="{0D108BD9-81ED-4DB2-BD59-A6C34878D82A}">
                    <a16:rowId xmlns:a16="http://schemas.microsoft.com/office/drawing/2014/main" val="689411962"/>
                  </a:ext>
                </a:extLst>
              </a:tr>
              <a:tr h="282073">
                <a:tc>
                  <a:txBody>
                    <a:bodyPr/>
                    <a:lstStyle/>
                    <a:p>
                      <a:pPr algn="ctr"/>
                      <a:r>
                        <a:rPr lang="en-GB" sz="900" b="0" dirty="0" smtClean="0">
                          <a:latin typeface="+mn-lt"/>
                        </a:rPr>
                        <a:t>Melting</a:t>
                      </a:r>
                      <a:endParaRPr lang="en-GB" sz="900" b="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b="0" dirty="0" smtClean="0">
                          <a:latin typeface="+mn-lt"/>
                        </a:rPr>
                        <a:t>Changing from a solid into a liquid.</a:t>
                      </a:r>
                    </a:p>
                  </a:txBody>
                  <a:tcPr/>
                </a:tc>
                <a:extLst>
                  <a:ext uri="{0D108BD9-81ED-4DB2-BD59-A6C34878D82A}">
                    <a16:rowId xmlns:a16="http://schemas.microsoft.com/office/drawing/2014/main" val="1769763709"/>
                  </a:ext>
                </a:extLst>
              </a:tr>
              <a:tr h="199883">
                <a:tc>
                  <a:txBody>
                    <a:bodyPr/>
                    <a:lstStyle/>
                    <a:p>
                      <a:pPr algn="ctr"/>
                      <a:r>
                        <a:rPr lang="en-GB" sz="900" b="0" dirty="0" smtClean="0">
                          <a:latin typeface="+mn-lt"/>
                        </a:rPr>
                        <a:t>Freezing</a:t>
                      </a:r>
                      <a:endParaRPr lang="en-GB" sz="900" b="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b="0" dirty="0" smtClean="0">
                          <a:latin typeface="+mn-lt"/>
                        </a:rPr>
                        <a:t>Changing from a liquid into a solid.</a:t>
                      </a:r>
                    </a:p>
                  </a:txBody>
                  <a:tcPr/>
                </a:tc>
                <a:extLst>
                  <a:ext uri="{0D108BD9-81ED-4DB2-BD59-A6C34878D82A}">
                    <a16:rowId xmlns:a16="http://schemas.microsoft.com/office/drawing/2014/main" val="1182001177"/>
                  </a:ext>
                </a:extLst>
              </a:tr>
              <a:tr h="199883">
                <a:tc>
                  <a:txBody>
                    <a:bodyPr/>
                    <a:lstStyle/>
                    <a:p>
                      <a:pPr algn="ctr"/>
                      <a:r>
                        <a:rPr lang="en-GB" sz="900" b="0" dirty="0" smtClean="0">
                          <a:latin typeface="+mn-lt"/>
                        </a:rPr>
                        <a:t>Evaporation</a:t>
                      </a:r>
                      <a:endParaRPr lang="en-GB" sz="900" b="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b="0" dirty="0" smtClean="0">
                          <a:latin typeface="+mn-lt"/>
                        </a:rPr>
                        <a:t>The process of change from a liquid into a gas.</a:t>
                      </a:r>
                    </a:p>
                  </a:txBody>
                  <a:tcPr/>
                </a:tc>
                <a:extLst>
                  <a:ext uri="{0D108BD9-81ED-4DB2-BD59-A6C34878D82A}">
                    <a16:rowId xmlns:a16="http://schemas.microsoft.com/office/drawing/2014/main" val="3998611680"/>
                  </a:ext>
                </a:extLst>
              </a:tr>
              <a:tr h="199883">
                <a:tc>
                  <a:txBody>
                    <a:bodyPr/>
                    <a:lstStyle/>
                    <a:p>
                      <a:pPr algn="ctr"/>
                      <a:r>
                        <a:rPr lang="en-GB" sz="900" b="0" dirty="0" smtClean="0">
                          <a:latin typeface="+mn-lt"/>
                        </a:rPr>
                        <a:t>Condensation</a:t>
                      </a:r>
                      <a:endParaRPr lang="en-GB" sz="900" b="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b="0" dirty="0" smtClean="0">
                          <a:latin typeface="+mn-lt"/>
                        </a:rPr>
                        <a:t>The process of change from a gas into a liquid.</a:t>
                      </a:r>
                    </a:p>
                  </a:txBody>
                  <a:tcPr/>
                </a:tc>
                <a:extLst>
                  <a:ext uri="{0D108BD9-81ED-4DB2-BD59-A6C34878D82A}">
                    <a16:rowId xmlns:a16="http://schemas.microsoft.com/office/drawing/2014/main" val="3891053345"/>
                  </a:ext>
                </a:extLst>
              </a:tr>
              <a:tr h="319813">
                <a:tc>
                  <a:txBody>
                    <a:bodyPr/>
                    <a:lstStyle/>
                    <a:p>
                      <a:pPr algn="ctr"/>
                      <a:r>
                        <a:rPr lang="en-GB" sz="900" b="0" dirty="0" smtClean="0">
                          <a:latin typeface="+mn-lt"/>
                        </a:rPr>
                        <a:t>Water Cycle </a:t>
                      </a:r>
                      <a:endParaRPr lang="en-GB" sz="900" b="0" dirty="0"/>
                    </a:p>
                  </a:txBody>
                  <a:tcPr/>
                </a:tc>
                <a:tc>
                  <a:txBody>
                    <a:bodyPr/>
                    <a:lstStyle/>
                    <a:p>
                      <a:pPr marL="0" marR="0" indent="0" algn="l" defTabSz="6858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00" b="0" dirty="0" smtClean="0">
                          <a:latin typeface="+mn-lt"/>
                        </a:rPr>
                        <a:t>The cycle of events that occur naturally in the weather systems of the Earth where</a:t>
                      </a:r>
                      <a:r>
                        <a:rPr lang="en-GB" sz="900" b="0" baseline="0" dirty="0" smtClean="0">
                          <a:latin typeface="+mn-lt"/>
                        </a:rPr>
                        <a:t> </a:t>
                      </a:r>
                      <a:r>
                        <a:rPr lang="en-GB" sz="900" b="0" dirty="0" smtClean="0">
                          <a:latin typeface="+mn-lt"/>
                        </a:rPr>
                        <a:t>water moves through its three states.</a:t>
                      </a:r>
                    </a:p>
                  </a:txBody>
                  <a:tcPr/>
                </a:tc>
                <a:extLst>
                  <a:ext uri="{0D108BD9-81ED-4DB2-BD59-A6C34878D82A}">
                    <a16:rowId xmlns:a16="http://schemas.microsoft.com/office/drawing/2014/main" val="1575472341"/>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4232218561"/>
              </p:ext>
            </p:extLst>
          </p:nvPr>
        </p:nvGraphicFramePr>
        <p:xfrm>
          <a:off x="149976" y="947582"/>
          <a:ext cx="3140561" cy="5822788"/>
        </p:xfrm>
        <a:graphic>
          <a:graphicData uri="http://schemas.openxmlformats.org/drawingml/2006/table">
            <a:tbl>
              <a:tblPr firstRow="1" bandRow="1">
                <a:tableStyleId>{5940675A-B579-460E-94D1-54222C63F5DA}</a:tableStyleId>
              </a:tblPr>
              <a:tblGrid>
                <a:gridCol w="987819">
                  <a:extLst>
                    <a:ext uri="{9D8B030D-6E8A-4147-A177-3AD203B41FA5}">
                      <a16:colId xmlns:a16="http://schemas.microsoft.com/office/drawing/2014/main" val="754516515"/>
                    </a:ext>
                  </a:extLst>
                </a:gridCol>
                <a:gridCol w="2152742">
                  <a:extLst>
                    <a:ext uri="{9D8B030D-6E8A-4147-A177-3AD203B41FA5}">
                      <a16:colId xmlns:a16="http://schemas.microsoft.com/office/drawing/2014/main" val="751772659"/>
                    </a:ext>
                  </a:extLst>
                </a:gridCol>
              </a:tblGrid>
              <a:tr h="291072">
                <a:tc gridSpan="2">
                  <a:txBody>
                    <a:bodyPr/>
                    <a:lstStyle/>
                    <a:p>
                      <a:pPr algn="ctr"/>
                      <a:r>
                        <a:rPr lang="en-GB" b="1" dirty="0" smtClean="0"/>
                        <a:t>What?</a:t>
                      </a:r>
                      <a:r>
                        <a:rPr lang="en-GB" b="1" baseline="0" dirty="0" smtClean="0"/>
                        <a:t> (Key Knowledge)</a:t>
                      </a:r>
                      <a:endParaRPr lang="en-GB" b="1" dirty="0"/>
                    </a:p>
                  </a:txBody>
                  <a:tcPr>
                    <a:solidFill>
                      <a:schemeClr val="accent1">
                        <a:lumMod val="60000"/>
                        <a:lumOff val="40000"/>
                      </a:schemeClr>
                    </a:solidFill>
                  </a:tcPr>
                </a:tc>
                <a:tc hMerge="1">
                  <a:txBody>
                    <a:bodyPr/>
                    <a:lstStyle/>
                    <a:p>
                      <a:endParaRPr lang="en-GB"/>
                    </a:p>
                  </a:txBody>
                  <a:tcPr/>
                </a:tc>
                <a:extLst>
                  <a:ext uri="{0D108BD9-81ED-4DB2-BD59-A6C34878D82A}">
                    <a16:rowId xmlns:a16="http://schemas.microsoft.com/office/drawing/2014/main" val="3315443936"/>
                  </a:ext>
                </a:extLst>
              </a:tr>
              <a:tr h="664749">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900" kern="1200" dirty="0" smtClean="0">
                          <a:solidFill>
                            <a:schemeClr val="tx1"/>
                          </a:solidFill>
                          <a:effectLst/>
                          <a:latin typeface="+mn-lt"/>
                          <a:ea typeface="+mn-ea"/>
                          <a:cs typeface="+mn-cs"/>
                        </a:rPr>
                        <a:t>Solid</a:t>
                      </a:r>
                    </a:p>
                  </a:txBody>
                  <a:tcPr/>
                </a:tc>
                <a:tc>
                  <a:txBody>
                    <a:bodyPr/>
                    <a:lstStyle/>
                    <a:p>
                      <a:r>
                        <a:rPr lang="en-GB" sz="900" b="0" i="0" kern="1200" dirty="0" smtClean="0">
                          <a:solidFill>
                            <a:schemeClr val="tx1"/>
                          </a:solidFill>
                          <a:effectLst/>
                          <a:latin typeface="+mn-lt"/>
                          <a:ea typeface="+mn-ea"/>
                          <a:cs typeface="+mn-cs"/>
                        </a:rPr>
                        <a:t>One of the three states of matter.</a:t>
                      </a:r>
                      <a:r>
                        <a:rPr lang="en-GB" sz="900" b="0" i="0" kern="1200" baseline="0" dirty="0" smtClean="0">
                          <a:solidFill>
                            <a:schemeClr val="tx1"/>
                          </a:solidFill>
                          <a:effectLst/>
                          <a:latin typeface="+mn-lt"/>
                          <a:ea typeface="+mn-ea"/>
                          <a:cs typeface="+mn-cs"/>
                        </a:rPr>
                        <a:t> Solids keep their shape. The particles in a solid are very close together. Ice is the solid states of water.</a:t>
                      </a:r>
                      <a:endParaRPr lang="en-GB" sz="900" b="0" i="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862795563"/>
                  </a:ext>
                </a:extLst>
              </a:tr>
              <a:tr h="690814">
                <a:tc>
                  <a:txBody>
                    <a:bodyPr/>
                    <a:lstStyle/>
                    <a:p>
                      <a:r>
                        <a:rPr lang="en-GB" sz="900" dirty="0" smtClean="0"/>
                        <a:t>Liquid</a:t>
                      </a:r>
                      <a:endParaRPr lang="en-GB" sz="900" dirty="0"/>
                    </a:p>
                  </a:txBody>
                  <a:tcPr/>
                </a:tc>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900" kern="1200" dirty="0" smtClean="0">
                          <a:solidFill>
                            <a:schemeClr val="tx1"/>
                          </a:solidFill>
                          <a:effectLst/>
                          <a:latin typeface="+mn-lt"/>
                          <a:ea typeface="+mn-ea"/>
                          <a:cs typeface="+mn-cs"/>
                        </a:rPr>
                        <a:t>One of the three states of</a:t>
                      </a:r>
                      <a:r>
                        <a:rPr lang="en-GB" sz="900" kern="1200" baseline="0" dirty="0" smtClean="0">
                          <a:solidFill>
                            <a:schemeClr val="tx1"/>
                          </a:solidFill>
                          <a:effectLst/>
                          <a:latin typeface="+mn-lt"/>
                          <a:ea typeface="+mn-ea"/>
                          <a:cs typeface="+mn-cs"/>
                        </a:rPr>
                        <a:t> matter, liquids pour and take on the shape of a container. In a liquid the particles are not as close together as in the solid form.</a:t>
                      </a:r>
                      <a:endParaRPr lang="en-GB" sz="9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3790129666"/>
                  </a:ext>
                </a:extLst>
              </a:tr>
              <a:tr h="695325">
                <a:tc>
                  <a:txBody>
                    <a:bodyPr/>
                    <a:lstStyle/>
                    <a:p>
                      <a:r>
                        <a:rPr lang="en-GB" sz="900" dirty="0" smtClean="0">
                          <a:latin typeface="+mn-lt"/>
                        </a:rPr>
                        <a:t>Gas</a:t>
                      </a:r>
                      <a:endParaRPr lang="en-GB" sz="900" dirty="0">
                        <a:latin typeface="+mn-lt"/>
                      </a:endParaRPr>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kern="1200" dirty="0" smtClean="0">
                          <a:solidFill>
                            <a:schemeClr val="tx1"/>
                          </a:solidFill>
                          <a:effectLst/>
                          <a:latin typeface="+mn-lt"/>
                          <a:ea typeface="+mn-ea"/>
                          <a:cs typeface="+mn-cs"/>
                        </a:rPr>
                        <a:t>One of the three states of matter, gases</a:t>
                      </a:r>
                      <a:r>
                        <a:rPr lang="en-GB" sz="900" kern="1200" baseline="0" dirty="0" smtClean="0">
                          <a:solidFill>
                            <a:schemeClr val="tx1"/>
                          </a:solidFill>
                          <a:effectLst/>
                          <a:latin typeface="+mn-lt"/>
                          <a:ea typeface="+mn-ea"/>
                          <a:cs typeface="+mn-cs"/>
                        </a:rPr>
                        <a:t> fill all available space. The particles in gas are very apart from each other and moving freely. Water vapour is a gas.</a:t>
                      </a:r>
                      <a:endParaRPr lang="en-GB" sz="90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689411962"/>
                  </a:ext>
                </a:extLst>
              </a:tr>
              <a:tr h="895605">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b="1" kern="1200" dirty="0" smtClean="0">
                          <a:solidFill>
                            <a:schemeClr val="tx1"/>
                          </a:solidFill>
                          <a:effectLst/>
                          <a:latin typeface="+mn-lt"/>
                          <a:ea typeface="+mn-ea"/>
                          <a:cs typeface="+mn-cs"/>
                        </a:rPr>
                        <a:t>Heating</a:t>
                      </a:r>
                      <a:endParaRPr lang="en-GB" sz="900" kern="1200" dirty="0" smtClean="0">
                        <a:solidFill>
                          <a:schemeClr val="tx1"/>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900" kern="1200" dirty="0" smtClean="0">
                        <a:solidFill>
                          <a:schemeClr val="tx1"/>
                        </a:solidFill>
                        <a:effectLst/>
                        <a:latin typeface="+mn-lt"/>
                        <a:ea typeface="+mn-ea"/>
                        <a:cs typeface="+mn-cs"/>
                      </a:endParaRPr>
                    </a:p>
                  </a:txBody>
                  <a:tcPr/>
                </a:tc>
                <a:tc>
                  <a:txBody>
                    <a:bodyPr/>
                    <a:lstStyle/>
                    <a:p>
                      <a:r>
                        <a:rPr lang="en-GB" sz="900" kern="1200" dirty="0" smtClean="0">
                          <a:solidFill>
                            <a:schemeClr val="tx1"/>
                          </a:solidFill>
                          <a:effectLst/>
                          <a:latin typeface="+mn-lt"/>
                          <a:ea typeface="+mn-ea"/>
                          <a:cs typeface="+mn-cs"/>
                        </a:rPr>
                        <a:t>All matter is made up of particles which have energy and move. The more energy they have the more movement there is.</a:t>
                      </a:r>
                    </a:p>
                    <a:p>
                      <a:r>
                        <a:rPr lang="en-GB" sz="900" kern="1200" dirty="0" smtClean="0">
                          <a:solidFill>
                            <a:schemeClr val="tx1"/>
                          </a:solidFill>
                          <a:effectLst/>
                          <a:latin typeface="+mn-lt"/>
                          <a:ea typeface="+mn-ea"/>
                          <a:cs typeface="+mn-cs"/>
                        </a:rPr>
                        <a:t>When a solid is heated it gains energy, the particles move more and it changes to a liquid state. </a:t>
                      </a:r>
                    </a:p>
                    <a:p>
                      <a:r>
                        <a:rPr lang="en-GB" sz="900" kern="1200" dirty="0" smtClean="0">
                          <a:solidFill>
                            <a:schemeClr val="tx1"/>
                          </a:solidFill>
                          <a:effectLst/>
                          <a:latin typeface="+mn-lt"/>
                          <a:ea typeface="+mn-ea"/>
                          <a:cs typeface="+mn-cs"/>
                        </a:rPr>
                        <a:t>When more energy (heat) is applied to a liquid more movement occurs and it changes into a gaseous state. If a gas is heated it gains more energy and takes up more space (expands).</a:t>
                      </a:r>
                    </a:p>
                  </a:txBody>
                  <a:tcPr/>
                </a:tc>
                <a:extLst>
                  <a:ext uri="{0D108BD9-81ED-4DB2-BD59-A6C34878D82A}">
                    <a16:rowId xmlns:a16="http://schemas.microsoft.com/office/drawing/2014/main" val="1769763709"/>
                  </a:ext>
                </a:extLst>
              </a:tr>
              <a:tr h="1683174">
                <a:tc>
                  <a:txBody>
                    <a:bodyPr/>
                    <a:lstStyle/>
                    <a:p>
                      <a:r>
                        <a:rPr lang="en-GB" sz="900" b="1" kern="1200" dirty="0" smtClean="0">
                          <a:solidFill>
                            <a:schemeClr val="tx1"/>
                          </a:solidFill>
                          <a:effectLst/>
                          <a:latin typeface="+mn-lt"/>
                          <a:ea typeface="+mn-ea"/>
                          <a:cs typeface="+mn-cs"/>
                        </a:rPr>
                        <a:t>Water Cycle</a:t>
                      </a:r>
                      <a:r>
                        <a:rPr lang="en-GB" sz="900" kern="1200" dirty="0" smtClean="0">
                          <a:solidFill>
                            <a:schemeClr val="tx1"/>
                          </a:solidFill>
                          <a:effectLst/>
                          <a:latin typeface="+mn-lt"/>
                          <a:ea typeface="+mn-ea"/>
                          <a:cs typeface="+mn-cs"/>
                        </a:rPr>
                        <a:t> </a:t>
                      </a:r>
                      <a:endParaRPr lang="en-GB" sz="900"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900" kern="1200" dirty="0" smtClean="0">
                          <a:solidFill>
                            <a:schemeClr val="tx1"/>
                          </a:solidFill>
                          <a:effectLst/>
                          <a:latin typeface="+mn-lt"/>
                          <a:ea typeface="+mn-ea"/>
                          <a:cs typeface="+mn-cs"/>
                        </a:rPr>
                        <a:t>This depends upon the processes of evaporation, condensation and precipitation. Precipitation is water falling from the air as rain, snow, sleet or hail. Evaporation occurs on the oceans, land, lakes and rivers. Some of the cooled water vapour condenses on small particles of dust or soot present in the atmosphere and clouds containing water droplets or ice are formed. The water droplets need to reach a certain size before they begin to fall.</a:t>
                      </a:r>
                    </a:p>
                    <a:p>
                      <a:pPr lvl="0"/>
                      <a:endParaRPr lang="en-GB" sz="900" b="0" i="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889500207"/>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2015769352"/>
              </p:ext>
            </p:extLst>
          </p:nvPr>
        </p:nvGraphicFramePr>
        <p:xfrm>
          <a:off x="3390069" y="6022866"/>
          <a:ext cx="3244039" cy="2549633"/>
        </p:xfrm>
        <a:graphic>
          <a:graphicData uri="http://schemas.openxmlformats.org/drawingml/2006/table">
            <a:tbl>
              <a:tblPr firstRow="1" bandRow="1">
                <a:tableStyleId>{5940675A-B579-460E-94D1-54222C63F5DA}</a:tableStyleId>
              </a:tblPr>
              <a:tblGrid>
                <a:gridCol w="3244039">
                  <a:extLst>
                    <a:ext uri="{9D8B030D-6E8A-4147-A177-3AD203B41FA5}">
                      <a16:colId xmlns:a16="http://schemas.microsoft.com/office/drawing/2014/main" val="754516515"/>
                    </a:ext>
                  </a:extLst>
                </a:gridCol>
              </a:tblGrid>
              <a:tr h="456314">
                <a:tc>
                  <a:txBody>
                    <a:bodyPr/>
                    <a:lstStyle/>
                    <a:p>
                      <a:pPr algn="ctr"/>
                      <a:r>
                        <a:rPr lang="en-GB" b="1" dirty="0" smtClean="0"/>
                        <a:t>Possible</a:t>
                      </a:r>
                      <a:r>
                        <a:rPr lang="en-GB" b="1" baseline="0" dirty="0" smtClean="0"/>
                        <a:t> </a:t>
                      </a:r>
                      <a:r>
                        <a:rPr lang="en-GB" b="1" baseline="0" dirty="0" smtClean="0"/>
                        <a:t>experiences</a:t>
                      </a:r>
                      <a:endParaRPr lang="en-GB" b="1" dirty="0"/>
                    </a:p>
                  </a:txBody>
                  <a:tcPr>
                    <a:solidFill>
                      <a:schemeClr val="accent1">
                        <a:lumMod val="60000"/>
                        <a:lumOff val="40000"/>
                      </a:schemeClr>
                    </a:solidFill>
                  </a:tcPr>
                </a:tc>
                <a:extLst>
                  <a:ext uri="{0D108BD9-81ED-4DB2-BD59-A6C34878D82A}">
                    <a16:rowId xmlns:a16="http://schemas.microsoft.com/office/drawing/2014/main" val="3315443936"/>
                  </a:ext>
                </a:extLst>
              </a:tr>
              <a:tr h="2093319">
                <a:tc>
                  <a:txBody>
                    <a:bodyPr/>
                    <a:lstStyle/>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smtClean="0">
                          <a:latin typeface="+mn-lt"/>
                        </a:rPr>
                        <a:t>Observe change of states over</a:t>
                      </a:r>
                      <a:r>
                        <a:rPr lang="en-GB" sz="1200" b="0" baseline="0" dirty="0" smtClean="0">
                          <a:latin typeface="+mn-lt"/>
                        </a:rPr>
                        <a:t> time.</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baseline="0" dirty="0" smtClean="0">
                          <a:latin typeface="+mn-lt"/>
                        </a:rPr>
                        <a:t>Play a game of particles – the children have to get into groups and demonstrate what the particles would look like.</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smtClean="0">
                          <a:latin typeface="+mn-lt"/>
                        </a:rPr>
                        <a:t>Group different objects</a:t>
                      </a:r>
                      <a:r>
                        <a:rPr lang="en-GB" sz="1200" b="0" baseline="0" dirty="0" smtClean="0">
                          <a:latin typeface="+mn-lt"/>
                        </a:rPr>
                        <a:t> into solid, liquid and gas depending on their properties.</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baseline="0" dirty="0" smtClean="0">
                          <a:latin typeface="+mn-lt"/>
                        </a:rPr>
                        <a:t>Research the melting, boiling and freezing point of different materials.</a:t>
                      </a:r>
                    </a:p>
                    <a:p>
                      <a:pPr marL="171450" marR="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baseline="0" dirty="0" smtClean="0">
                          <a:latin typeface="+mn-lt"/>
                        </a:rPr>
                        <a:t>Apply knowledge to the water cycle.</a:t>
                      </a:r>
                      <a:endParaRPr lang="en-GB" sz="1200" b="0" dirty="0">
                        <a:latin typeface="+mn-lt"/>
                      </a:endParaRPr>
                    </a:p>
                  </a:txBody>
                  <a:tcPr/>
                </a:tc>
                <a:extLst>
                  <a:ext uri="{0D108BD9-81ED-4DB2-BD59-A6C34878D82A}">
                    <a16:rowId xmlns:a16="http://schemas.microsoft.com/office/drawing/2014/main" val="1862795563"/>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2331490749"/>
              </p:ext>
            </p:extLst>
          </p:nvPr>
        </p:nvGraphicFramePr>
        <p:xfrm>
          <a:off x="3383763" y="976064"/>
          <a:ext cx="3254786" cy="2071672"/>
        </p:xfrm>
        <a:graphic>
          <a:graphicData uri="http://schemas.openxmlformats.org/drawingml/2006/table">
            <a:tbl>
              <a:tblPr firstRow="1" bandRow="1">
                <a:tableStyleId>{5940675A-B579-460E-94D1-54222C63F5DA}</a:tableStyleId>
              </a:tblPr>
              <a:tblGrid>
                <a:gridCol w="3254786">
                  <a:extLst>
                    <a:ext uri="{9D8B030D-6E8A-4147-A177-3AD203B41FA5}">
                      <a16:colId xmlns:a16="http://schemas.microsoft.com/office/drawing/2014/main" val="754516515"/>
                    </a:ext>
                  </a:extLst>
                </a:gridCol>
              </a:tblGrid>
              <a:tr h="242630">
                <a:tc>
                  <a:txBody>
                    <a:bodyPr/>
                    <a:lstStyle/>
                    <a:p>
                      <a:pPr algn="ctr"/>
                      <a:r>
                        <a:rPr lang="en-GB" sz="1100" b="1" dirty="0" smtClean="0"/>
                        <a:t>Statutory requirements</a:t>
                      </a:r>
                      <a:endParaRPr lang="en-GB" sz="1100" b="1" dirty="0"/>
                    </a:p>
                  </a:txBody>
                  <a:tcPr>
                    <a:solidFill>
                      <a:schemeClr val="accent1">
                        <a:lumMod val="60000"/>
                        <a:lumOff val="40000"/>
                      </a:schemeClr>
                    </a:solidFill>
                  </a:tcPr>
                </a:tc>
                <a:extLst>
                  <a:ext uri="{0D108BD9-81ED-4DB2-BD59-A6C34878D82A}">
                    <a16:rowId xmlns:a16="http://schemas.microsoft.com/office/drawing/2014/main" val="3315443936"/>
                  </a:ext>
                </a:extLst>
              </a:tr>
              <a:tr h="1812592">
                <a:tc>
                  <a:txBody>
                    <a:bodyPr/>
                    <a:lstStyle/>
                    <a:p>
                      <a:r>
                        <a:rPr lang="en-GB" sz="900" kern="1200" dirty="0" smtClean="0">
                          <a:solidFill>
                            <a:schemeClr val="tx1"/>
                          </a:solidFill>
                          <a:effectLst/>
                          <a:latin typeface="+mn-lt"/>
                          <a:ea typeface="+mn-ea"/>
                          <a:cs typeface="+mn-cs"/>
                        </a:rPr>
                        <a:t>Pupils should be taught to:</a:t>
                      </a:r>
                    </a:p>
                    <a:p>
                      <a:pPr marL="171450" indent="-171450">
                        <a:buFont typeface="Arial" panose="020B0604020202020204" pitchFamily="34" charset="0"/>
                        <a:buChar char="•"/>
                      </a:pPr>
                      <a:r>
                        <a:rPr lang="en-GB" sz="900" kern="1200" dirty="0" smtClean="0">
                          <a:solidFill>
                            <a:schemeClr val="tx1"/>
                          </a:solidFill>
                          <a:effectLst/>
                          <a:latin typeface="+mn-lt"/>
                          <a:ea typeface="+mn-ea"/>
                          <a:cs typeface="+mn-cs"/>
                        </a:rPr>
                        <a:t>compare and group materials together, according to whether they are solids, liquids</a:t>
                      </a:r>
                      <a:r>
                        <a:rPr lang="en-GB" sz="900" kern="1200" baseline="0" dirty="0" smtClean="0">
                          <a:solidFill>
                            <a:schemeClr val="tx1"/>
                          </a:solidFill>
                          <a:effectLst/>
                          <a:latin typeface="+mn-lt"/>
                          <a:ea typeface="+mn-ea"/>
                          <a:cs typeface="+mn-cs"/>
                        </a:rPr>
                        <a:t> </a:t>
                      </a:r>
                      <a:r>
                        <a:rPr lang="en-GB" sz="900" kern="1200" dirty="0" smtClean="0">
                          <a:solidFill>
                            <a:schemeClr val="tx1"/>
                          </a:solidFill>
                          <a:effectLst/>
                          <a:latin typeface="+mn-lt"/>
                          <a:ea typeface="+mn-ea"/>
                          <a:cs typeface="+mn-cs"/>
                        </a:rPr>
                        <a:t>or gases</a:t>
                      </a:r>
                    </a:p>
                    <a:p>
                      <a:pPr marL="171450" indent="-171450">
                        <a:buFont typeface="Arial" panose="020B0604020202020204" pitchFamily="34" charset="0"/>
                        <a:buChar char="•"/>
                      </a:pPr>
                      <a:r>
                        <a:rPr lang="en-GB" sz="900" kern="1200" dirty="0" smtClean="0">
                          <a:solidFill>
                            <a:schemeClr val="tx1"/>
                          </a:solidFill>
                          <a:effectLst/>
                          <a:latin typeface="+mn-lt"/>
                          <a:ea typeface="+mn-ea"/>
                          <a:cs typeface="+mn-cs"/>
                        </a:rPr>
                        <a:t>observe that some materials change state when they are heated or cooled, and</a:t>
                      </a:r>
                    </a:p>
                    <a:p>
                      <a:pPr marL="171450" indent="-171450">
                        <a:buFont typeface="Arial" panose="020B0604020202020204" pitchFamily="34" charset="0"/>
                        <a:buChar char="•"/>
                      </a:pPr>
                      <a:r>
                        <a:rPr lang="en-GB" sz="900" kern="1200" dirty="0" smtClean="0">
                          <a:solidFill>
                            <a:schemeClr val="tx1"/>
                          </a:solidFill>
                          <a:effectLst/>
                          <a:latin typeface="+mn-lt"/>
                          <a:ea typeface="+mn-ea"/>
                          <a:cs typeface="+mn-cs"/>
                        </a:rPr>
                        <a:t>measure or research the temperature at which this happens in degrees Celsius (°C)</a:t>
                      </a:r>
                    </a:p>
                    <a:p>
                      <a:pPr marL="171450" indent="-171450">
                        <a:buFont typeface="Arial" panose="020B0604020202020204" pitchFamily="34" charset="0"/>
                        <a:buChar char="•"/>
                      </a:pPr>
                      <a:r>
                        <a:rPr lang="en-GB" sz="900" kern="1200" dirty="0" smtClean="0">
                          <a:solidFill>
                            <a:schemeClr val="tx1"/>
                          </a:solidFill>
                          <a:effectLst/>
                          <a:latin typeface="+mn-lt"/>
                          <a:ea typeface="+mn-ea"/>
                          <a:cs typeface="+mn-cs"/>
                        </a:rPr>
                        <a:t>identify the part played by evaporation and condensation in the water cycle and</a:t>
                      </a:r>
                      <a:r>
                        <a:rPr lang="en-GB" sz="900" kern="1200" baseline="0" dirty="0" smtClean="0">
                          <a:solidFill>
                            <a:schemeClr val="tx1"/>
                          </a:solidFill>
                          <a:effectLst/>
                          <a:latin typeface="+mn-lt"/>
                          <a:ea typeface="+mn-ea"/>
                          <a:cs typeface="+mn-cs"/>
                        </a:rPr>
                        <a:t> </a:t>
                      </a:r>
                      <a:r>
                        <a:rPr lang="en-GB" sz="900" kern="1200" dirty="0" smtClean="0">
                          <a:solidFill>
                            <a:schemeClr val="tx1"/>
                          </a:solidFill>
                          <a:effectLst/>
                          <a:latin typeface="+mn-lt"/>
                          <a:ea typeface="+mn-ea"/>
                          <a:cs typeface="+mn-cs"/>
                        </a:rPr>
                        <a:t>associate the rate of evaporation with temperature.</a:t>
                      </a:r>
                    </a:p>
                  </a:txBody>
                  <a:tcPr/>
                </a:tc>
                <a:extLst>
                  <a:ext uri="{0D108BD9-81ED-4DB2-BD59-A6C34878D82A}">
                    <a16:rowId xmlns:a16="http://schemas.microsoft.com/office/drawing/2014/main" val="1208927862"/>
                  </a:ext>
                </a:extLst>
              </a:tr>
            </a:tbl>
          </a:graphicData>
        </a:graphic>
      </p:graphicFrame>
      <p:pic>
        <p:nvPicPr>
          <p:cNvPr id="2" name="Picture 1"/>
          <p:cNvPicPr>
            <a:picLocks noChangeAspect="1"/>
          </p:cNvPicPr>
          <p:nvPr/>
        </p:nvPicPr>
        <p:blipFill>
          <a:blip r:embed="rId2"/>
          <a:stretch>
            <a:fillRect/>
          </a:stretch>
        </p:blipFill>
        <p:spPr>
          <a:xfrm>
            <a:off x="191994" y="7202050"/>
            <a:ext cx="3056523" cy="1898405"/>
          </a:xfrm>
          <a:prstGeom prst="rect">
            <a:avLst/>
          </a:prstGeom>
        </p:spPr>
      </p:pic>
    </p:spTree>
    <p:extLst>
      <p:ext uri="{BB962C8B-B14F-4D97-AF65-F5344CB8AC3E}">
        <p14:creationId xmlns:p14="http://schemas.microsoft.com/office/powerpoint/2010/main" val="6154857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242</TotalTime>
  <Words>529</Words>
  <Application>Microsoft Office PowerPoint</Application>
  <PresentationFormat>A4 Paper (210x297 mm)</PresentationFormat>
  <Paragraphs>51</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Mrs Spicer</cp:lastModifiedBy>
  <cp:revision>43</cp:revision>
  <dcterms:created xsi:type="dcterms:W3CDTF">2019-07-07T18:53:37Z</dcterms:created>
  <dcterms:modified xsi:type="dcterms:W3CDTF">2020-01-07T12:06:34Z</dcterms:modified>
</cp:coreProperties>
</file>